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4" r:id="rId3"/>
    <p:sldId id="315" r:id="rId4"/>
    <p:sldId id="316" r:id="rId5"/>
    <p:sldId id="358" r:id="rId6"/>
    <p:sldId id="359" r:id="rId7"/>
    <p:sldId id="318" r:id="rId8"/>
    <p:sldId id="320" r:id="rId9"/>
    <p:sldId id="319" r:id="rId10"/>
    <p:sldId id="300" r:id="rId11"/>
    <p:sldId id="317" r:id="rId12"/>
    <p:sldId id="321" r:id="rId13"/>
    <p:sldId id="355" r:id="rId14"/>
    <p:sldId id="261" r:id="rId15"/>
    <p:sldId id="304" r:id="rId16"/>
    <p:sldId id="262" r:id="rId17"/>
    <p:sldId id="326" r:id="rId18"/>
    <p:sldId id="350" r:id="rId19"/>
    <p:sldId id="352" r:id="rId20"/>
    <p:sldId id="354" r:id="rId21"/>
    <p:sldId id="353" r:id="rId22"/>
    <p:sldId id="357" r:id="rId23"/>
    <p:sldId id="305" r:id="rId24"/>
    <p:sldId id="307" r:id="rId25"/>
    <p:sldId id="264" r:id="rId26"/>
    <p:sldId id="265" r:id="rId27"/>
    <p:sldId id="306" r:id="rId28"/>
    <p:sldId id="266" r:id="rId29"/>
    <p:sldId id="308" r:id="rId30"/>
    <p:sldId id="356" r:id="rId31"/>
    <p:sldId id="344" r:id="rId32"/>
    <p:sldId id="323" r:id="rId33"/>
    <p:sldId id="324" r:id="rId34"/>
    <p:sldId id="309" r:id="rId35"/>
    <p:sldId id="310" r:id="rId36"/>
    <p:sldId id="311" r:id="rId37"/>
    <p:sldId id="312" r:id="rId38"/>
    <p:sldId id="313" r:id="rId39"/>
    <p:sldId id="269" r:id="rId40"/>
    <p:sldId id="296" r:id="rId41"/>
    <p:sldId id="297" r:id="rId42"/>
    <p:sldId id="25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31C0D2-C269-C147-954D-91F17765CA35}" v="2" dt="2022-04-10T10:42:04.371"/>
    <p1510:client id="{35D3B176-B60F-1D4A-AF14-539D9B54B589}" v="28" dt="2022-04-12T13:06:58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Davies" userId="c3fc6480-6468-4eac-b75d-d2ae56a44a4e" providerId="ADAL" clId="{35D3B176-B60F-1D4A-AF14-539D9B54B589}"/>
    <pc:docChg chg="undo custSel addSld modSld">
      <pc:chgData name="Neil Davies" userId="c3fc6480-6468-4eac-b75d-d2ae56a44a4e" providerId="ADAL" clId="{35D3B176-B60F-1D4A-AF14-539D9B54B589}" dt="2022-04-12T13:06:58.608" v="31" actId="26606"/>
      <pc:docMkLst>
        <pc:docMk/>
      </pc:docMkLst>
      <pc:sldChg chg="addSp delSp modSp new mod">
        <pc:chgData name="Neil Davies" userId="c3fc6480-6468-4eac-b75d-d2ae56a44a4e" providerId="ADAL" clId="{35D3B176-B60F-1D4A-AF14-539D9B54B589}" dt="2022-04-12T12:58:13.797" v="7" actId="14100"/>
        <pc:sldMkLst>
          <pc:docMk/>
          <pc:sldMk cId="1625312324" sldId="356"/>
        </pc:sldMkLst>
        <pc:spChg chg="del">
          <ac:chgData name="Neil Davies" userId="c3fc6480-6468-4eac-b75d-d2ae56a44a4e" providerId="ADAL" clId="{35D3B176-B60F-1D4A-AF14-539D9B54B589}" dt="2022-04-12T12:58:07.634" v="3"/>
          <ac:spMkLst>
            <pc:docMk/>
            <pc:sldMk cId="1625312324" sldId="356"/>
            <ac:spMk id="3" creationId="{77601130-FBD7-AB48-B542-4C72E5B2036E}"/>
          </ac:spMkLst>
        </pc:spChg>
        <pc:spChg chg="add del mod">
          <ac:chgData name="Neil Davies" userId="c3fc6480-6468-4eac-b75d-d2ae56a44a4e" providerId="ADAL" clId="{35D3B176-B60F-1D4A-AF14-539D9B54B589}" dt="2022-04-12T12:57:58.780" v="2"/>
          <ac:spMkLst>
            <pc:docMk/>
            <pc:sldMk cId="1625312324" sldId="356"/>
            <ac:spMk id="4" creationId="{51555443-307C-3D4C-9208-EABA7FE61F69}"/>
          </ac:spMkLst>
        </pc:spChg>
        <pc:picChg chg="add mod">
          <ac:chgData name="Neil Davies" userId="c3fc6480-6468-4eac-b75d-d2ae56a44a4e" providerId="ADAL" clId="{35D3B176-B60F-1D4A-AF14-539D9B54B589}" dt="2022-04-12T12:58:13.797" v="7" actId="14100"/>
          <ac:picMkLst>
            <pc:docMk/>
            <pc:sldMk cId="1625312324" sldId="356"/>
            <ac:picMk id="6" creationId="{8FB86B79-6073-094F-A463-F64B1C47EADD}"/>
          </ac:picMkLst>
        </pc:picChg>
      </pc:sldChg>
      <pc:sldChg chg="addSp delSp modSp new mod">
        <pc:chgData name="Neil Davies" userId="c3fc6480-6468-4eac-b75d-d2ae56a44a4e" providerId="ADAL" clId="{35D3B176-B60F-1D4A-AF14-539D9B54B589}" dt="2022-04-12T12:59:07.911" v="20" actId="313"/>
        <pc:sldMkLst>
          <pc:docMk/>
          <pc:sldMk cId="68541517" sldId="357"/>
        </pc:sldMkLst>
        <pc:spChg chg="del">
          <ac:chgData name="Neil Davies" userId="c3fc6480-6468-4eac-b75d-d2ae56a44a4e" providerId="ADAL" clId="{35D3B176-B60F-1D4A-AF14-539D9B54B589}" dt="2022-04-12T12:58:45.105" v="9"/>
          <ac:spMkLst>
            <pc:docMk/>
            <pc:sldMk cId="68541517" sldId="357"/>
            <ac:spMk id="3" creationId="{EF2E33E4-C72E-8941-8006-07B5C06DFF5C}"/>
          </ac:spMkLst>
        </pc:spChg>
        <pc:spChg chg="add mod">
          <ac:chgData name="Neil Davies" userId="c3fc6480-6468-4eac-b75d-d2ae56a44a4e" providerId="ADAL" clId="{35D3B176-B60F-1D4A-AF14-539D9B54B589}" dt="2022-04-12T12:59:07.911" v="20" actId="313"/>
          <ac:spMkLst>
            <pc:docMk/>
            <pc:sldMk cId="68541517" sldId="357"/>
            <ac:spMk id="6" creationId="{7BA0CD3E-8553-9249-9D60-0ABC83108C53}"/>
          </ac:spMkLst>
        </pc:spChg>
        <pc:picChg chg="add mod">
          <ac:chgData name="Neil Davies" userId="c3fc6480-6468-4eac-b75d-d2ae56a44a4e" providerId="ADAL" clId="{35D3B176-B60F-1D4A-AF14-539D9B54B589}" dt="2022-04-12T12:58:59.236" v="13" actId="1076"/>
          <ac:picMkLst>
            <pc:docMk/>
            <pc:sldMk cId="68541517" sldId="357"/>
            <ac:picMk id="5" creationId="{178444C0-5837-5149-8286-E93A4E2CB443}"/>
          </ac:picMkLst>
        </pc:picChg>
      </pc:sldChg>
      <pc:sldChg chg="addSp delSp modSp new mod">
        <pc:chgData name="Neil Davies" userId="c3fc6480-6468-4eac-b75d-d2ae56a44a4e" providerId="ADAL" clId="{35D3B176-B60F-1D4A-AF14-539D9B54B589}" dt="2022-04-12T13:00:56.239" v="25" actId="1076"/>
        <pc:sldMkLst>
          <pc:docMk/>
          <pc:sldMk cId="62680594" sldId="358"/>
        </pc:sldMkLst>
        <pc:spChg chg="del">
          <ac:chgData name="Neil Davies" userId="c3fc6480-6468-4eac-b75d-d2ae56a44a4e" providerId="ADAL" clId="{35D3B176-B60F-1D4A-AF14-539D9B54B589}" dt="2022-04-12T13:00:50.437" v="22"/>
          <ac:spMkLst>
            <pc:docMk/>
            <pc:sldMk cId="62680594" sldId="358"/>
            <ac:spMk id="3" creationId="{0973FDC1-78A6-4D48-B671-764C72095FB5}"/>
          </ac:spMkLst>
        </pc:spChg>
        <pc:picChg chg="add mod">
          <ac:chgData name="Neil Davies" userId="c3fc6480-6468-4eac-b75d-d2ae56a44a4e" providerId="ADAL" clId="{35D3B176-B60F-1D4A-AF14-539D9B54B589}" dt="2022-04-12T13:00:56.239" v="25" actId="1076"/>
          <ac:picMkLst>
            <pc:docMk/>
            <pc:sldMk cId="62680594" sldId="358"/>
            <ac:picMk id="5" creationId="{67331EE5-6803-1A46-AA43-2C88F508A3B5}"/>
          </ac:picMkLst>
        </pc:picChg>
      </pc:sldChg>
      <pc:sldChg chg="addSp delSp modSp new mod setBg">
        <pc:chgData name="Neil Davies" userId="c3fc6480-6468-4eac-b75d-d2ae56a44a4e" providerId="ADAL" clId="{35D3B176-B60F-1D4A-AF14-539D9B54B589}" dt="2022-04-12T13:06:58.608" v="31" actId="26606"/>
        <pc:sldMkLst>
          <pc:docMk/>
          <pc:sldMk cId="3991786498" sldId="359"/>
        </pc:sldMkLst>
        <pc:spChg chg="add del">
          <ac:chgData name="Neil Davies" userId="c3fc6480-6468-4eac-b75d-d2ae56a44a4e" providerId="ADAL" clId="{35D3B176-B60F-1D4A-AF14-539D9B54B589}" dt="2022-04-12T13:06:58.608" v="31" actId="26606"/>
          <ac:spMkLst>
            <pc:docMk/>
            <pc:sldMk cId="3991786498" sldId="359"/>
            <ac:spMk id="2" creationId="{7D8FECE7-E335-E541-B9D0-CEDD90782F89}"/>
          </ac:spMkLst>
        </pc:spChg>
        <pc:spChg chg="del">
          <ac:chgData name="Neil Davies" userId="c3fc6480-6468-4eac-b75d-d2ae56a44a4e" providerId="ADAL" clId="{35D3B176-B60F-1D4A-AF14-539D9B54B589}" dt="2022-04-12T13:06:55.989" v="27"/>
          <ac:spMkLst>
            <pc:docMk/>
            <pc:sldMk cId="3991786498" sldId="359"/>
            <ac:spMk id="3" creationId="{3B5DD625-B6A9-2348-A28E-FE821D678309}"/>
          </ac:spMkLst>
        </pc:spChg>
        <pc:spChg chg="add del">
          <ac:chgData name="Neil Davies" userId="c3fc6480-6468-4eac-b75d-d2ae56a44a4e" providerId="ADAL" clId="{35D3B176-B60F-1D4A-AF14-539D9B54B589}" dt="2022-04-12T13:06:58.608" v="31" actId="26606"/>
          <ac:spMkLst>
            <pc:docMk/>
            <pc:sldMk cId="3991786498" sldId="359"/>
            <ac:spMk id="10" creationId="{86FF76B9-219D-4469-AF87-0236D29032F1}"/>
          </ac:spMkLst>
        </pc:spChg>
        <pc:spChg chg="add del">
          <ac:chgData name="Neil Davies" userId="c3fc6480-6468-4eac-b75d-d2ae56a44a4e" providerId="ADAL" clId="{35D3B176-B60F-1D4A-AF14-539D9B54B589}" dt="2022-04-12T13:06:58.608" v="31" actId="26606"/>
          <ac:spMkLst>
            <pc:docMk/>
            <pc:sldMk cId="3991786498" sldId="359"/>
            <ac:spMk id="16" creationId="{2E80C965-DB6D-4F81-9E9E-B027384D0BD6}"/>
          </ac:spMkLst>
        </pc:spChg>
        <pc:spChg chg="add del">
          <ac:chgData name="Neil Davies" userId="c3fc6480-6468-4eac-b75d-d2ae56a44a4e" providerId="ADAL" clId="{35D3B176-B60F-1D4A-AF14-539D9B54B589}" dt="2022-04-12T13:06:58.608" v="31" actId="26606"/>
          <ac:spMkLst>
            <pc:docMk/>
            <pc:sldMk cId="3991786498" sldId="359"/>
            <ac:spMk id="18" creationId="{633C5E46-DAC5-4661-9C87-22B08E2A512F}"/>
          </ac:spMkLst>
        </pc:spChg>
        <pc:grpChg chg="add del">
          <ac:chgData name="Neil Davies" userId="c3fc6480-6468-4eac-b75d-d2ae56a44a4e" providerId="ADAL" clId="{35D3B176-B60F-1D4A-AF14-539D9B54B589}" dt="2022-04-12T13:06:58.608" v="31" actId="26606"/>
          <ac:grpSpMkLst>
            <pc:docMk/>
            <pc:sldMk cId="3991786498" sldId="359"/>
            <ac:grpSpMk id="12" creationId="{DB88BD78-87E1-424D-B479-C37D8E41B12E}"/>
          </ac:grpSpMkLst>
        </pc:grpChg>
        <pc:picChg chg="add mod">
          <ac:chgData name="Neil Davies" userId="c3fc6480-6468-4eac-b75d-d2ae56a44a4e" providerId="ADAL" clId="{35D3B176-B60F-1D4A-AF14-539D9B54B589}" dt="2022-04-12T13:06:58.608" v="31" actId="26606"/>
          <ac:picMkLst>
            <pc:docMk/>
            <pc:sldMk cId="3991786498" sldId="359"/>
            <ac:picMk id="5" creationId="{722D23CA-B5F7-0A45-ADF7-356958ACB6B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C561F-8706-274F-8874-C12262D51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76A023-4A78-3049-8AC2-5B59C80E2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D508F-1508-AE4D-A4E5-9CFA340C4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E116-3C70-7B4F-85FC-E80F4B9FB95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A3E2B-8269-C54B-884F-968C3070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89DAA-24C6-304E-9AA5-B3C74094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897EF-2087-D245-8CF6-D551338E1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44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03589-C076-6F48-8026-C58F66CD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E12A4-CAB9-B84B-97ED-578C2417E7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F586A-BC21-084C-8CA2-3FE576EAD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E116-3C70-7B4F-85FC-E80F4B9FB95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370-D0F0-0D4F-B80B-41157DE0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1E070-7243-554D-814A-1817B61C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897EF-2087-D245-8CF6-D551338E1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1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27A1B8-36B1-FE48-B923-574132413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17EFF-6362-8546-A994-280DBBE3FB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8AEFF-0CB5-6D45-9D9C-31133303D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E116-3C70-7B4F-85FC-E80F4B9FB95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2A31B-8881-3F4C-8AF9-FB89D726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0D9F2-929A-D340-8812-D88334EE2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897EF-2087-D245-8CF6-D551338E1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63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0C98-EA1B-4541-95E6-FFF1A3273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117B6-DA90-ED45-BCB7-CE9204172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17EC6-9E29-0F4C-962B-6E0F80CF6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E116-3C70-7B4F-85FC-E80F4B9FB95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E85BB-106C-6049-9F07-60412CC0E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85B71-0F73-1E4C-B9DE-BC0758C83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897EF-2087-D245-8CF6-D551338E1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D94A7-277F-F640-BD3A-9BE4120E3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B639E-AB37-AC4D-8BA4-AEB67D4D9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BB150-401C-F540-BA1B-10D6EB638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E116-3C70-7B4F-85FC-E80F4B9FB95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9CFF31-ABFD-194D-BBD1-24D8E900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FFB1D-A2CF-2A41-9037-98166D3C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897EF-2087-D245-8CF6-D551338E1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0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8FF5A-612D-1D45-958C-03C2A69A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A0521-3B65-BC41-B93A-9FCE9CB894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F75C5-989C-FC4B-A7E3-71FFF77BC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D04DD-D93D-E348-90A4-5A99871BB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E116-3C70-7B4F-85FC-E80F4B9FB95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B6E4B-46AD-F740-A003-45857495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EDB5F-19F0-4E4A-AE2D-7CBA569A9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897EF-2087-D245-8CF6-D551338E1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53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AC98-144E-914A-90F7-5C6E1D5C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AC5E54-B257-2843-844D-E0A9F65D3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72B70-E038-0245-A236-C5D061D33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33D48-C8B3-D54E-8400-436083B0A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D1C0C9-4D66-764A-A37B-E2A07B50C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C9BD8-2B59-2947-A2C7-BFFA14F8F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E116-3C70-7B4F-85FC-E80F4B9FB95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E7465D-B94C-9649-8638-4ED63251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FFE9AD-9CA6-874F-9C0D-AC2BF2AEF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897EF-2087-D245-8CF6-D551338E1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34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5B83-7CDA-7E43-9B93-41E7E3700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2D77E4-D749-1E4D-9D10-83AA757C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E116-3C70-7B4F-85FC-E80F4B9FB95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7B335-64DF-1948-956F-CA7F1987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BAA0E-1ED9-AB4D-B7E6-097D5A25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897EF-2087-D245-8CF6-D551338E1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4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6AEC22-201B-1141-9AF1-4A0E0BE9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E116-3C70-7B4F-85FC-E80F4B9FB95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F1BB4-4EEC-5042-B849-095D55777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FC769-6105-4E4F-80B0-CDA82F10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897EF-2087-D245-8CF6-D551338E1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149B-1251-674C-A784-2ADAC3B3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7824-BB4E-C34D-8784-5F5C6280E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9B09E-FC2D-E043-84DA-18995AFFA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A06AE-00F4-C74A-A1FB-4182D04B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E116-3C70-7B4F-85FC-E80F4B9FB95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0914D-D437-1E4C-99E8-CBB0ACD1A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18236-CC93-3F4B-AD05-60312EC8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897EF-2087-D245-8CF6-D551338E1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BE447-7E5A-EC46-AD90-B6B64298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950CFA-C2CE-3549-ACD8-DFE264187C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80689-17BC-5949-BEE9-27D6A39ED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3932B0-52FB-0D43-8D1E-66C59052B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E116-3C70-7B4F-85FC-E80F4B9FB95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C10EA-C827-334D-91A7-F111C8EE3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0DE50-A608-4949-AEAA-A6F4F808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897EF-2087-D245-8CF6-D551338E1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1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1FF54D-484B-F743-BF5E-D09AA3EF8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EBCA4-1411-AF43-A7B4-EF1195922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6FF6C-9171-4B4B-B0FB-56A788141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0E116-3C70-7B4F-85FC-E80F4B9FB954}" type="datetimeFigureOut">
              <a:rPr lang="en-US" smtClean="0"/>
              <a:t>4/12/2022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2A987-EF67-384B-9DA5-A3470DC7D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F991F-54B1-1448-BF74-04DFB5E94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897EF-2087-D245-8CF6-D551338E1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7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rxiv.org/pdf/2010.10017.pdf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dimensions.ai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11.09925v4" TargetMode="External"/><Relationship Id="rId2" Type="http://schemas.openxmlformats.org/officeDocument/2006/relationships/hyperlink" Target="https://doi.org/10.1097/EDE.000000000000055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539E8-08BC-A540-9014-2DC82E2777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3000" b="1"/>
              <a:t>Average causal effect estimation via instrumental variables: the no simultaneous heterogeneity assumption</a:t>
            </a:r>
            <a:br>
              <a:rPr lang="en-GB" sz="3000"/>
            </a:br>
            <a:endParaRPr lang="en-US" sz="3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8089A-D295-FF48-AF5E-6CA9609AC2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15401"/>
            <a:ext cx="9144000" cy="1942399"/>
          </a:xfrm>
        </p:spPr>
        <p:txBody>
          <a:bodyPr>
            <a:normAutofit fontScale="62500" lnSpcReduction="20000"/>
          </a:bodyPr>
          <a:lstStyle/>
          <a:p>
            <a:r>
              <a:rPr lang="en-US" u="sng"/>
              <a:t>Fernando Pires Hartwig</a:t>
            </a:r>
            <a:r>
              <a:rPr lang="en-US" baseline="30000"/>
              <a:t>1,2*</a:t>
            </a:r>
            <a:r>
              <a:rPr lang="en-US"/>
              <a:t>, George Davey Smith</a:t>
            </a:r>
            <a:r>
              <a:rPr lang="en-US" baseline="30000"/>
              <a:t>2</a:t>
            </a:r>
            <a:r>
              <a:rPr lang="en-US"/>
              <a:t>, </a:t>
            </a:r>
          </a:p>
          <a:p>
            <a:r>
              <a:rPr lang="en-US" err="1"/>
              <a:t>Linbo</a:t>
            </a:r>
            <a:r>
              <a:rPr lang="en-US"/>
              <a:t> Wang and Neil Martin Davies</a:t>
            </a:r>
            <a:r>
              <a:rPr lang="en-US" baseline="30000"/>
              <a:t>2</a:t>
            </a:r>
          </a:p>
          <a:p>
            <a:r>
              <a:rPr lang="en-GB"/>
              <a:t>Online Causal Inference Seminar</a:t>
            </a:r>
          </a:p>
          <a:p>
            <a:r>
              <a:rPr lang="en-US"/>
              <a:t>Tuesday 12</a:t>
            </a:r>
            <a:r>
              <a:rPr lang="en-US" baseline="30000"/>
              <a:t>th</a:t>
            </a:r>
            <a:r>
              <a:rPr lang="en-US"/>
              <a:t> April 2022</a:t>
            </a:r>
          </a:p>
          <a:p>
            <a:r>
              <a:rPr lang="en-US" baseline="30000">
                <a:hlinkClick r:id="rId2"/>
              </a:rPr>
              <a:t>https://arxiv.org/pdf/2010.10017.pdf</a:t>
            </a:r>
            <a:endParaRPr lang="en-US" baseline="30000"/>
          </a:p>
          <a:p>
            <a:r>
              <a:rPr lang="en-US" sz="1900" baseline="30000"/>
              <a:t>1</a:t>
            </a:r>
            <a:r>
              <a:rPr lang="en-US" sz="1900"/>
              <a:t>Postgraduate Program in Epidemiology, Federal University of Pelotas, Pelotas, Brazil.</a:t>
            </a:r>
          </a:p>
          <a:p>
            <a:r>
              <a:rPr lang="en-US" sz="1900" baseline="30000"/>
              <a:t>2</a:t>
            </a:r>
            <a:r>
              <a:rPr lang="en-US" sz="1900"/>
              <a:t>MRC IEU, Bristol Medical School, University of Bristol, Bristol, United Kingdom.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3F87F-88CB-2F4A-BD11-9129E8760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32" y="5436648"/>
            <a:ext cx="5431536" cy="124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03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D9251-BFC0-0745-9C1B-A9CA42195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Motivation: MR and BMI and CHD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1EAF0-133C-DA4F-B76D-8F0EB5571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27" y="1612473"/>
            <a:ext cx="7827201" cy="4777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43CDB8-1BAF-D047-91A3-25C6137FA6D6}"/>
              </a:ext>
            </a:extLst>
          </p:cNvPr>
          <p:cNvSpPr txBox="1"/>
          <p:nvPr/>
        </p:nvSpPr>
        <p:spPr>
          <a:xfrm>
            <a:off x="8475784" y="1805354"/>
            <a:ext cx="371621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SNP-BMI association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</a:t>
            </a:r>
            <a:r>
              <a:rPr lang="en-US" baseline="30000"/>
              <a:t>2</a:t>
            </a:r>
            <a:r>
              <a:rPr lang="en-US"/>
              <a:t>=1.7%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Effect of BMI SNPs on CHD 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IV/Wald estimate=</a:t>
            </a:r>
          </a:p>
          <a:p>
            <a:r>
              <a:rPr lang="en-US"/>
              <a:t>Odds-ratio=1.36 (95%CI: 1.22 to 1.52)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See Dale et al. 2017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8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FE64D-C826-A247-B2C1-B270A401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5124" cy="1325563"/>
          </a:xfrm>
        </p:spPr>
        <p:txBody>
          <a:bodyPr/>
          <a:lstStyle/>
          <a:p>
            <a:r>
              <a:rPr lang="en-US"/>
              <a:t>Mendelian randomization is quite widely used: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F9C5D4FA-C506-7143-8E1F-345731C93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90" y="1971729"/>
            <a:ext cx="6081177" cy="3711246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6423D43-15A2-4E4B-A9F8-7F6A92C1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153" y="1971729"/>
            <a:ext cx="5952847" cy="35388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E70A67-4CD8-D944-8DA7-11DF9F2D4BE0}"/>
              </a:ext>
            </a:extLst>
          </p:cNvPr>
          <p:cNvSpPr txBox="1"/>
          <p:nvPr/>
        </p:nvSpPr>
        <p:spPr>
          <a:xfrm>
            <a:off x="907831" y="6123543"/>
            <a:ext cx="10376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4"/>
              </a:rPr>
              <a:t>https://app.dimensions.ai</a:t>
            </a:r>
            <a:r>
              <a:rPr lang="en-US"/>
              <a:t> search for “Mendelian randomization” OR “Mendelian </a:t>
            </a:r>
            <a:r>
              <a:rPr lang="en-US" err="1"/>
              <a:t>randomisation</a:t>
            </a:r>
            <a:r>
              <a:rPr lang="en-US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74056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D5D6-9D9E-4243-B19C-B485AEEBB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06D2F-D522-F646-9AAA-5F8127856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Econometrics</a:t>
            </a:r>
          </a:p>
          <a:p>
            <a:pPr lvl="1"/>
            <a:r>
              <a:rPr lang="en-US"/>
              <a:t>Focused on trials or similar</a:t>
            </a:r>
          </a:p>
          <a:p>
            <a:pPr lvl="2"/>
            <a:r>
              <a:rPr lang="en-US"/>
              <a:t>E.g. draft lottery</a:t>
            </a:r>
          </a:p>
          <a:p>
            <a:pPr lvl="2"/>
            <a:r>
              <a:rPr lang="en-US"/>
              <a:t>Binary exposure and instrument</a:t>
            </a:r>
          </a:p>
          <a:p>
            <a:pPr lvl="1"/>
            <a:r>
              <a:rPr lang="en-US"/>
              <a:t>Assumed heterogenous treatment effects</a:t>
            </a:r>
          </a:p>
          <a:p>
            <a:pPr lvl="1"/>
            <a:r>
              <a:rPr lang="en-US"/>
              <a:t>Interpreted assuming monotonicity</a:t>
            </a:r>
          </a:p>
          <a:p>
            <a:pPr lvl="1"/>
            <a:endParaRPr lang="en-US"/>
          </a:p>
          <a:p>
            <a:r>
              <a:rPr lang="en-US"/>
              <a:t>Genetic epidemiology</a:t>
            </a:r>
          </a:p>
          <a:p>
            <a:pPr lvl="1"/>
            <a:r>
              <a:rPr lang="en-US"/>
              <a:t>Focused on genetics</a:t>
            </a:r>
          </a:p>
          <a:p>
            <a:pPr lvl="2"/>
            <a:r>
              <a:rPr lang="en-US"/>
              <a:t>Random inheritance of genetic variants at conception</a:t>
            </a:r>
          </a:p>
          <a:p>
            <a:pPr lvl="2"/>
            <a:r>
              <a:rPr lang="en-US"/>
              <a:t>Continuous exposure and instrument</a:t>
            </a:r>
          </a:p>
          <a:p>
            <a:pPr lvl="1"/>
            <a:r>
              <a:rPr lang="en-US"/>
              <a:t>Almost exclusively </a:t>
            </a:r>
            <a:r>
              <a:rPr lang="en-US" u="sng"/>
              <a:t>assumes constant treatment effects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2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D95B-0CB2-C745-A419-D423E4D3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5A7EB-6992-4B45-BE85-0BB1C67C5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41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D0709-EAB2-BC4D-BDA9-E3476C58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1: Instrumental variable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B4DC-8F4B-404C-9ADD-23E7268A6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3505"/>
            <a:ext cx="10515600" cy="194767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/>
              <a:t>Are defined by three core assumptions: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rgbClr val="00B050"/>
                </a:solidFill>
              </a:rPr>
              <a:t>Associate with the exposure (relevance)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rgbClr val="FF0000"/>
                </a:solidFill>
              </a:rPr>
              <a:t>Have no common cause with the outcome (independence)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rgbClr val="FF0000"/>
                </a:solidFill>
              </a:rPr>
              <a:t>Do not affect the outcome except via the exposure (exclusion)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5E475-F2EA-CF4F-BD4E-10F69F8B210E}"/>
              </a:ext>
            </a:extLst>
          </p:cNvPr>
          <p:cNvSpPr txBox="1"/>
          <p:nvPr/>
        </p:nvSpPr>
        <p:spPr>
          <a:xfrm>
            <a:off x="1475232" y="2566416"/>
            <a:ext cx="1591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Instrumental variable</a:t>
            </a:r>
          </a:p>
          <a:p>
            <a:pPr algn="ctr"/>
            <a:r>
              <a:rPr lang="en-US"/>
              <a:t>(Z)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2230-6C44-C746-9746-AE916A1E6427}"/>
              </a:ext>
            </a:extLst>
          </p:cNvPr>
          <p:cNvSpPr txBox="1"/>
          <p:nvPr/>
        </p:nvSpPr>
        <p:spPr>
          <a:xfrm>
            <a:off x="4882896" y="2566416"/>
            <a:ext cx="159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Exposure</a:t>
            </a:r>
          </a:p>
          <a:p>
            <a:pPr algn="ctr"/>
            <a:r>
              <a:rPr lang="en-US"/>
              <a:t>(X)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7B70E-F3B5-3E48-9772-D44C19EBACE8}"/>
              </a:ext>
            </a:extLst>
          </p:cNvPr>
          <p:cNvSpPr txBox="1"/>
          <p:nvPr/>
        </p:nvSpPr>
        <p:spPr>
          <a:xfrm>
            <a:off x="8125968" y="2566416"/>
            <a:ext cx="159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Outcome</a:t>
            </a:r>
          </a:p>
          <a:p>
            <a:pPr algn="ctr"/>
            <a:r>
              <a:rPr lang="en-US"/>
              <a:t>(Y)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FE3C4-0A42-DF45-A665-E802F2156AE9}"/>
              </a:ext>
            </a:extLst>
          </p:cNvPr>
          <p:cNvCxnSpPr>
            <a:stCxn id="4" idx="3"/>
          </p:cNvCxnSpPr>
          <p:nvPr/>
        </p:nvCxnSpPr>
        <p:spPr>
          <a:xfrm>
            <a:off x="3066288" y="3028081"/>
            <a:ext cx="2164080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93D6BC-2473-5242-BB59-FFABE86AE96C}"/>
              </a:ext>
            </a:extLst>
          </p:cNvPr>
          <p:cNvCxnSpPr/>
          <p:nvPr/>
        </p:nvCxnSpPr>
        <p:spPr>
          <a:xfrm>
            <a:off x="6284976" y="3028081"/>
            <a:ext cx="216408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F49DCE-B0B1-A549-8D86-8E9BF4750612}"/>
              </a:ext>
            </a:extLst>
          </p:cNvPr>
          <p:cNvSpPr txBox="1"/>
          <p:nvPr/>
        </p:nvSpPr>
        <p:spPr>
          <a:xfrm>
            <a:off x="6571488" y="1319492"/>
            <a:ext cx="159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Confounder</a:t>
            </a:r>
          </a:p>
          <a:p>
            <a:pPr algn="ctr"/>
            <a:r>
              <a:rPr lang="en-US"/>
              <a:t>(U)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96FB33-4709-AE45-BBA5-47EF0C54F27B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678424" y="1805386"/>
            <a:ext cx="1417320" cy="7610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14AC5A-E60A-7D43-BC55-257B564BF1F4}"/>
              </a:ext>
            </a:extLst>
          </p:cNvPr>
          <p:cNvCxnSpPr>
            <a:endCxn id="6" idx="0"/>
          </p:cNvCxnSpPr>
          <p:nvPr/>
        </p:nvCxnSpPr>
        <p:spPr>
          <a:xfrm>
            <a:off x="7626096" y="1748037"/>
            <a:ext cx="1295400" cy="8183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FABF2352-7D1E-FE42-AE76-6ACF8476379F}"/>
              </a:ext>
            </a:extLst>
          </p:cNvPr>
          <p:cNvCxnSpPr>
            <a:cxnSpLocks/>
            <a:stCxn id="4" idx="2"/>
            <a:endCxn id="6" idx="2"/>
          </p:cNvCxnSpPr>
          <p:nvPr/>
        </p:nvCxnSpPr>
        <p:spPr>
          <a:xfrm rot="5400000" flipH="1" flipV="1">
            <a:off x="5457628" y="25879"/>
            <a:ext cx="276999" cy="6650736"/>
          </a:xfrm>
          <a:prstGeom prst="curvedConnector3">
            <a:avLst>
              <a:gd name="adj1" fmla="val -82527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0208B-2A2C-A14D-970B-57A1370A473F}"/>
              </a:ext>
            </a:extLst>
          </p:cNvPr>
          <p:cNvCxnSpPr>
            <a:endCxn id="4" idx="0"/>
          </p:cNvCxnSpPr>
          <p:nvPr/>
        </p:nvCxnSpPr>
        <p:spPr>
          <a:xfrm flipH="1">
            <a:off x="2270760" y="1748037"/>
            <a:ext cx="4824984" cy="8183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ultiply 22">
            <a:extLst>
              <a:ext uri="{FF2B5EF4-FFF2-40B4-BE49-F238E27FC236}">
                <a16:creationId xmlns:a16="http://schemas.microsoft.com/office/drawing/2014/main" id="{0FE3DFD3-6247-284B-8EC6-4AEBA9BC3BE8}"/>
              </a:ext>
            </a:extLst>
          </p:cNvPr>
          <p:cNvSpPr/>
          <p:nvPr/>
        </p:nvSpPr>
        <p:spPr>
          <a:xfrm>
            <a:off x="4206240" y="2008864"/>
            <a:ext cx="432816" cy="402336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1D86004C-6E73-3549-8C74-D1C0DABDDEC0}"/>
              </a:ext>
            </a:extLst>
          </p:cNvPr>
          <p:cNvSpPr/>
          <p:nvPr/>
        </p:nvSpPr>
        <p:spPr>
          <a:xfrm>
            <a:off x="5379719" y="3549290"/>
            <a:ext cx="432816" cy="402336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42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D0709-EAB2-BC4D-BDA9-E3476C58B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2: Effect of BMI on Coronary Heart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B4DC-8F4B-404C-9ADD-23E7268A6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3505"/>
            <a:ext cx="10515600" cy="194767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Are defined by three core assumptions: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rgbClr val="00B050"/>
                </a:solidFill>
              </a:rPr>
              <a:t>Associate with the exposure (relevance) 				Yes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rgbClr val="FF0000"/>
                </a:solidFill>
              </a:rPr>
              <a:t>Have no common cause with the outcome (independence)		Yes/maybe?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solidFill>
                  <a:srgbClr val="FF0000"/>
                </a:solidFill>
              </a:rPr>
              <a:t>Do not affect the outcome except via the exposure (exclusion)		Yes/maybe?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5E475-F2EA-CF4F-BD4E-10F69F8B210E}"/>
              </a:ext>
            </a:extLst>
          </p:cNvPr>
          <p:cNvSpPr txBox="1"/>
          <p:nvPr/>
        </p:nvSpPr>
        <p:spPr>
          <a:xfrm>
            <a:off x="1475232" y="2566416"/>
            <a:ext cx="1591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BMI </a:t>
            </a:r>
          </a:p>
          <a:p>
            <a:pPr algn="ctr"/>
            <a:r>
              <a:rPr lang="en-US"/>
              <a:t>SNPs</a:t>
            </a:r>
          </a:p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A2230-6C44-C746-9746-AE916A1E6427}"/>
              </a:ext>
            </a:extLst>
          </p:cNvPr>
          <p:cNvSpPr txBox="1"/>
          <p:nvPr/>
        </p:nvSpPr>
        <p:spPr>
          <a:xfrm>
            <a:off x="4882896" y="2566416"/>
            <a:ext cx="159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/>
              <a:t>BMI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E7B70E-F3B5-3E48-9772-D44C19EBACE8}"/>
              </a:ext>
            </a:extLst>
          </p:cNvPr>
          <p:cNvSpPr txBox="1"/>
          <p:nvPr/>
        </p:nvSpPr>
        <p:spPr>
          <a:xfrm>
            <a:off x="8125968" y="2566416"/>
            <a:ext cx="1591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/>
              <a:t>CHD</a:t>
            </a:r>
          </a:p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0FE3C4-0A42-DF45-A665-E802F2156AE9}"/>
              </a:ext>
            </a:extLst>
          </p:cNvPr>
          <p:cNvCxnSpPr>
            <a:stCxn id="4" idx="3"/>
          </p:cNvCxnSpPr>
          <p:nvPr/>
        </p:nvCxnSpPr>
        <p:spPr>
          <a:xfrm>
            <a:off x="3066288" y="3028081"/>
            <a:ext cx="2164080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93D6BC-2473-5242-BB59-FFABE86AE96C}"/>
              </a:ext>
            </a:extLst>
          </p:cNvPr>
          <p:cNvCxnSpPr/>
          <p:nvPr/>
        </p:nvCxnSpPr>
        <p:spPr>
          <a:xfrm>
            <a:off x="6284976" y="3028081"/>
            <a:ext cx="216408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FF49DCE-B0B1-A549-8D86-8E9BF4750612}"/>
              </a:ext>
            </a:extLst>
          </p:cNvPr>
          <p:cNvSpPr txBox="1"/>
          <p:nvPr/>
        </p:nvSpPr>
        <p:spPr>
          <a:xfrm>
            <a:off x="6571488" y="1319492"/>
            <a:ext cx="159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Confounder</a:t>
            </a:r>
          </a:p>
          <a:p>
            <a:pPr algn="ctr"/>
            <a:r>
              <a:rPr lang="en-US"/>
              <a:t>(U)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96FB33-4709-AE45-BBA5-47EF0C54F27B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678424" y="1805386"/>
            <a:ext cx="1417320" cy="7610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14AC5A-E60A-7D43-BC55-257B564BF1F4}"/>
              </a:ext>
            </a:extLst>
          </p:cNvPr>
          <p:cNvCxnSpPr>
            <a:endCxn id="6" idx="0"/>
          </p:cNvCxnSpPr>
          <p:nvPr/>
        </p:nvCxnSpPr>
        <p:spPr>
          <a:xfrm>
            <a:off x="7626096" y="1748037"/>
            <a:ext cx="1295400" cy="8183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FABF2352-7D1E-FE42-AE76-6ACF8476379F}"/>
              </a:ext>
            </a:extLst>
          </p:cNvPr>
          <p:cNvCxnSpPr>
            <a:cxnSpLocks/>
            <a:stCxn id="4" idx="2"/>
            <a:endCxn id="6" idx="2"/>
          </p:cNvCxnSpPr>
          <p:nvPr/>
        </p:nvCxnSpPr>
        <p:spPr>
          <a:xfrm rot="16200000" flipH="1">
            <a:off x="5596128" y="164378"/>
            <a:ext cx="12700" cy="6650736"/>
          </a:xfrm>
          <a:prstGeom prst="curvedConnector3">
            <a:avLst>
              <a:gd name="adj1" fmla="val 1800000"/>
            </a:avLst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0208B-2A2C-A14D-970B-57A1370A473F}"/>
              </a:ext>
            </a:extLst>
          </p:cNvPr>
          <p:cNvCxnSpPr>
            <a:endCxn id="4" idx="0"/>
          </p:cNvCxnSpPr>
          <p:nvPr/>
        </p:nvCxnSpPr>
        <p:spPr>
          <a:xfrm flipH="1">
            <a:off x="2270760" y="1748037"/>
            <a:ext cx="4824984" cy="8183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ultiply 22">
            <a:extLst>
              <a:ext uri="{FF2B5EF4-FFF2-40B4-BE49-F238E27FC236}">
                <a16:creationId xmlns:a16="http://schemas.microsoft.com/office/drawing/2014/main" id="{0FE3DFD3-6247-284B-8EC6-4AEBA9BC3BE8}"/>
              </a:ext>
            </a:extLst>
          </p:cNvPr>
          <p:cNvSpPr/>
          <p:nvPr/>
        </p:nvSpPr>
        <p:spPr>
          <a:xfrm>
            <a:off x="4206240" y="2008864"/>
            <a:ext cx="432816" cy="402336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1D86004C-6E73-3549-8C74-D1C0DABDDEC0}"/>
              </a:ext>
            </a:extLst>
          </p:cNvPr>
          <p:cNvSpPr/>
          <p:nvPr/>
        </p:nvSpPr>
        <p:spPr>
          <a:xfrm>
            <a:off x="5379719" y="3549290"/>
            <a:ext cx="432816" cy="402336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A56CD5-8056-0449-86B5-AFEEC09F905F}"/>
              </a:ext>
            </a:extLst>
          </p:cNvPr>
          <p:cNvSpPr/>
          <p:nvPr/>
        </p:nvSpPr>
        <p:spPr>
          <a:xfrm>
            <a:off x="1881505" y="6453718"/>
            <a:ext cx="1786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Dale et al. (2017)</a:t>
            </a:r>
          </a:p>
        </p:txBody>
      </p:sp>
    </p:spTree>
    <p:extLst>
      <p:ext uri="{BB962C8B-B14F-4D97-AF65-F5344CB8AC3E}">
        <p14:creationId xmlns:p14="http://schemas.microsoft.com/office/powerpoint/2010/main" val="3430693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9B5CF-74F4-9249-991A-951B9629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4th instrumental variable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45B63-4B86-C24E-ADC5-4F8453FD4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No 4</a:t>
            </a:r>
            <a:r>
              <a:rPr lang="en-US" baseline="30000"/>
              <a:t>th</a:t>
            </a:r>
            <a:r>
              <a:rPr lang="en-US"/>
              <a:t> assumption (bounds)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Homogenous treatment effect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No effect modification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Instrument effect homogeneity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Monotonicity effect of the instrument on the exposure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No simultaneous heterogeneity (NOSH) </a:t>
            </a:r>
          </a:p>
        </p:txBody>
      </p:sp>
    </p:spTree>
    <p:extLst>
      <p:ext uri="{BB962C8B-B14F-4D97-AF65-F5344CB8AC3E}">
        <p14:creationId xmlns:p14="http://schemas.microsoft.com/office/powerpoint/2010/main" val="2546712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DA719-D8AB-FD40-B7AB-E5A0FD41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Identification with no 4</a:t>
            </a:r>
            <a:r>
              <a:rPr lang="en-US" baseline="30000"/>
              <a:t>th</a:t>
            </a:r>
            <a:r>
              <a:rPr lang="en-US"/>
              <a:t> IV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D0FB1-8654-7049-A9F0-DC941038A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Instrumental variable bounds</a:t>
            </a:r>
          </a:p>
          <a:p>
            <a:endParaRPr lang="en-US"/>
          </a:p>
          <a:p>
            <a:r>
              <a:rPr lang="en-US"/>
              <a:t>Simple IV simulation (see GitHub for Stata code)</a:t>
            </a:r>
          </a:p>
          <a:p>
            <a:r>
              <a:rPr lang="en-US"/>
              <a:t>Core IV assumptions hold:</a:t>
            </a:r>
          </a:p>
          <a:p>
            <a:endParaRPr lang="en-US"/>
          </a:p>
          <a:p>
            <a:r>
              <a:rPr lang="en-GB"/>
              <a:t>Z ∼ Bern(0.5) </a:t>
            </a:r>
          </a:p>
          <a:p>
            <a:r>
              <a:rPr lang="en-GB"/>
              <a:t>U ∼ Bern(0.5)</a:t>
            </a:r>
          </a:p>
          <a:p>
            <a:r>
              <a:rPr lang="en-GB" err="1"/>
              <a:t>pX</a:t>
            </a:r>
            <a:r>
              <a:rPr lang="en-GB"/>
              <a:t> = 0.05 + 0.1U, X ∼ Bern(</a:t>
            </a:r>
            <a:r>
              <a:rPr lang="en-GB" err="1"/>
              <a:t>pX</a:t>
            </a:r>
            <a:r>
              <a:rPr lang="en-GB"/>
              <a:t>) </a:t>
            </a:r>
          </a:p>
          <a:p>
            <a:r>
              <a:rPr lang="en-GB"/>
              <a:t>p = 0.1 + 0.05X + 0.1U</a:t>
            </a:r>
          </a:p>
          <a:p>
            <a:r>
              <a:rPr lang="en-GB"/>
              <a:t>Y ∼ Bern(p) </a:t>
            </a:r>
          </a:p>
          <a:p>
            <a:r>
              <a:rPr lang="en-GB"/>
              <a:t>N=10,000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92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AE05-9EE2-4E4B-96A9-3D034C28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Balke</a:t>
            </a:r>
            <a:r>
              <a:rPr lang="en-US"/>
              <a:t>-Pearl IV bounds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D12587-5DDD-BD44-A11D-EB5E57D6C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181" y="1253331"/>
            <a:ext cx="627581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723072-702C-0F45-9216-580619A355DB}"/>
              </a:ext>
            </a:extLst>
          </p:cNvPr>
          <p:cNvSpPr txBox="1"/>
          <p:nvPr/>
        </p:nvSpPr>
        <p:spPr>
          <a:xfrm>
            <a:off x="9569885" y="6123543"/>
            <a:ext cx="212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(N=10,000)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646DBB-3A7B-E14E-BC57-EA9BE6368CC3}"/>
              </a:ext>
            </a:extLst>
          </p:cNvPr>
          <p:cNvSpPr txBox="1"/>
          <p:nvPr/>
        </p:nvSpPr>
        <p:spPr>
          <a:xfrm>
            <a:off x="288099" y="2141537"/>
            <a:ext cx="4935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Estimates largest and smallest values of the causal effect (ACE) consistent with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Note – these are not confidence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function of the mean values of the data (see Palmer et al. 2011) for derivation.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A1D6D-C68C-C747-9B95-40426B854E45}"/>
              </a:ext>
            </a:extLst>
          </p:cNvPr>
          <p:cNvSpPr txBox="1"/>
          <p:nvPr/>
        </p:nvSpPr>
        <p:spPr>
          <a:xfrm>
            <a:off x="6803721" y="696049"/>
            <a:ext cx="403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Balke</a:t>
            </a:r>
            <a:r>
              <a:rPr lang="en-US"/>
              <a:t>-Pearl bounds: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FF0396-AFED-0F46-8113-7888FAC48CED}"/>
              </a:ext>
            </a:extLst>
          </p:cNvPr>
          <p:cNvSpPr txBox="1"/>
          <p:nvPr/>
        </p:nvSpPr>
        <p:spPr>
          <a:xfrm>
            <a:off x="288099" y="4449861"/>
            <a:ext cx="403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Two-stage least squares: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D8799F-F1B0-7144-BAEF-B7F72DD53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46379"/>
            <a:ext cx="5884768" cy="1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58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AE05-9EE2-4E4B-96A9-3D034C28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Balke</a:t>
            </a:r>
            <a:r>
              <a:rPr lang="en-US"/>
              <a:t>-Pearl IV bounds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D12587-5DDD-BD44-A11D-EB5E57D6C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181" y="1253331"/>
            <a:ext cx="627581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723072-702C-0F45-9216-580619A355DB}"/>
              </a:ext>
            </a:extLst>
          </p:cNvPr>
          <p:cNvSpPr txBox="1"/>
          <p:nvPr/>
        </p:nvSpPr>
        <p:spPr>
          <a:xfrm>
            <a:off x="9569885" y="6123543"/>
            <a:ext cx="212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(N=100,000)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646DBB-3A7B-E14E-BC57-EA9BE6368CC3}"/>
              </a:ext>
            </a:extLst>
          </p:cNvPr>
          <p:cNvSpPr txBox="1"/>
          <p:nvPr/>
        </p:nvSpPr>
        <p:spPr>
          <a:xfrm>
            <a:off x="288099" y="2141537"/>
            <a:ext cx="49352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Estimates largest and smallest values of the causal effect (ACE) consistent with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Note – these are not confidence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function of the mean values of the data (see Palmer et al. 2011) for derivation.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8D290F3-6147-2F43-B2EB-2FE83C0D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56" y="1253331"/>
            <a:ext cx="6218272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64462E-7536-CF44-8AF5-72DA2AF4E1EE}"/>
              </a:ext>
            </a:extLst>
          </p:cNvPr>
          <p:cNvSpPr txBox="1"/>
          <p:nvPr/>
        </p:nvSpPr>
        <p:spPr>
          <a:xfrm>
            <a:off x="6803721" y="696049"/>
            <a:ext cx="403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Balke</a:t>
            </a:r>
            <a:r>
              <a:rPr lang="en-US"/>
              <a:t>-Pearl bounds:</a:t>
            </a:r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F57DD2D-7980-9E4E-A1D1-3586366CE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43788"/>
            <a:ext cx="6275819" cy="19413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1C1016-3A69-C64F-9271-7F835838AC9E}"/>
              </a:ext>
            </a:extLst>
          </p:cNvPr>
          <p:cNvSpPr txBox="1"/>
          <p:nvPr/>
        </p:nvSpPr>
        <p:spPr>
          <a:xfrm>
            <a:off x="288099" y="4449861"/>
            <a:ext cx="403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Two-stage least squares:</a:t>
            </a:r>
          </a:p>
        </p:txBody>
      </p:sp>
    </p:spTree>
    <p:extLst>
      <p:ext uri="{BB962C8B-B14F-4D97-AF65-F5344CB8AC3E}">
        <p14:creationId xmlns:p14="http://schemas.microsoft.com/office/powerpoint/2010/main" val="876592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8B7C9-4A56-F640-8033-E2AB9ACA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71C49-6FD8-4C43-A06F-40745E623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Background and motivation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/>
              <a:t>Identification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/>
              <a:t>Mendelian randomization 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Theory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/>
              <a:t>Instrumental variable core assumptions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/>
              <a:t>The 4th IV assumption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b="1"/>
              <a:t>NEW: </a:t>
            </a:r>
            <a:r>
              <a:rPr lang="en-US" u="sng"/>
              <a:t>No</a:t>
            </a:r>
            <a:r>
              <a:rPr lang="en-US"/>
              <a:t> </a:t>
            </a:r>
            <a:r>
              <a:rPr lang="en-US" u="sng"/>
              <a:t>S</a:t>
            </a:r>
            <a:r>
              <a:rPr lang="en-US"/>
              <a:t>imultaneous </a:t>
            </a:r>
            <a:r>
              <a:rPr lang="en-US" u="sng"/>
              <a:t>H</a:t>
            </a:r>
            <a:r>
              <a:rPr lang="en-US"/>
              <a:t>eterogeneity (NOSH)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b="1"/>
              <a:t>NEW: </a:t>
            </a:r>
            <a:r>
              <a:rPr lang="en-US"/>
              <a:t>Identification under a constant instrument-exposure association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Simulations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Empirical examples</a:t>
            </a:r>
          </a:p>
        </p:txBody>
      </p:sp>
    </p:spTree>
    <p:extLst>
      <p:ext uri="{BB962C8B-B14F-4D97-AF65-F5344CB8AC3E}">
        <p14:creationId xmlns:p14="http://schemas.microsoft.com/office/powerpoint/2010/main" val="3977222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AE05-9EE2-4E4B-96A9-3D034C28C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Balke</a:t>
            </a:r>
            <a:r>
              <a:rPr lang="en-US"/>
              <a:t>-Pearl IV bounds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D12587-5DDD-BD44-A11D-EB5E57D6C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6181" y="1253331"/>
            <a:ext cx="6275819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723072-702C-0F45-9216-580619A355DB}"/>
              </a:ext>
            </a:extLst>
          </p:cNvPr>
          <p:cNvSpPr txBox="1"/>
          <p:nvPr/>
        </p:nvSpPr>
        <p:spPr>
          <a:xfrm>
            <a:off x="9569885" y="6123543"/>
            <a:ext cx="2129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(N=1,000,000)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646DBB-3A7B-E14E-BC57-EA9BE6368CC3}"/>
              </a:ext>
            </a:extLst>
          </p:cNvPr>
          <p:cNvSpPr txBox="1"/>
          <p:nvPr/>
        </p:nvSpPr>
        <p:spPr>
          <a:xfrm>
            <a:off x="288099" y="2141537"/>
            <a:ext cx="4935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Estimates largest and smallest values of the causal effect (ACE) consistent with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Note – these are not confidence intervals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 function of the mean values of the data (see Palmer et al. 2011) for derivation.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/>
              <a:t>Unlike confidence intervals, IV bounds do not get more precise with more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8D290F3-6147-2F43-B2EB-2FE83C0D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356" y="1253331"/>
            <a:ext cx="6218272" cy="4351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8D2454-DC87-F445-9A36-80619F514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453" y="1253330"/>
            <a:ext cx="6306000" cy="4401713"/>
          </a:xfrm>
          <a:prstGeom prst="rect">
            <a:avLst/>
          </a:prstGeom>
        </p:spPr>
      </p:pic>
      <p:pic>
        <p:nvPicPr>
          <p:cNvPr id="11" name="Picture 10" descr="A screen shot of a video game&#10;&#10;Description automatically generated">
            <a:extLst>
              <a:ext uri="{FF2B5EF4-FFF2-40B4-BE49-F238E27FC236}">
                <a16:creationId xmlns:a16="http://schemas.microsoft.com/office/drawing/2014/main" id="{5ABB0C05-E6FD-484C-8B64-F0BA3C635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483" y="5217507"/>
            <a:ext cx="5538418" cy="16404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415AD0-5AAA-F342-A400-D24318904E8C}"/>
              </a:ext>
            </a:extLst>
          </p:cNvPr>
          <p:cNvSpPr txBox="1"/>
          <p:nvPr/>
        </p:nvSpPr>
        <p:spPr>
          <a:xfrm>
            <a:off x="288099" y="4449861"/>
            <a:ext cx="403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Two-stage least squares: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9DAFAB-03B4-5C4F-9AA9-96075132740F}"/>
              </a:ext>
            </a:extLst>
          </p:cNvPr>
          <p:cNvSpPr txBox="1"/>
          <p:nvPr/>
        </p:nvSpPr>
        <p:spPr>
          <a:xfrm>
            <a:off x="6803721" y="696049"/>
            <a:ext cx="4033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Balke</a:t>
            </a:r>
            <a:r>
              <a:rPr lang="en-US"/>
              <a:t>-Pearl bounds:</a:t>
            </a:r>
          </a:p>
        </p:txBody>
      </p:sp>
    </p:spTree>
    <p:extLst>
      <p:ext uri="{BB962C8B-B14F-4D97-AF65-F5344CB8AC3E}">
        <p14:creationId xmlns:p14="http://schemas.microsoft.com/office/powerpoint/2010/main" val="768509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18D9-1065-2B4E-B644-CEDFB2A9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IV Bounds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67782-2F5C-3445-9E2C-40847300D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Methodologically important</a:t>
            </a:r>
          </a:p>
          <a:p>
            <a:r>
              <a:rPr lang="en-US"/>
              <a:t>However, IV Bounds generally very imprecise</a:t>
            </a:r>
          </a:p>
          <a:p>
            <a:r>
              <a:rPr lang="en-US"/>
              <a:t>So practically not very useful</a:t>
            </a:r>
          </a:p>
          <a:p>
            <a:r>
              <a:rPr lang="en-US"/>
              <a:t>Can include in the supplement if a reviewer insists</a:t>
            </a:r>
          </a:p>
          <a:p>
            <a:endParaRPr lang="en-US"/>
          </a:p>
          <a:p>
            <a:r>
              <a:rPr lang="en-US"/>
              <a:t>Generally, we cannot identify the effect of an exposure solely using the 3 core IV assumptions.</a:t>
            </a:r>
          </a:p>
          <a:p>
            <a:r>
              <a:rPr lang="en-US"/>
              <a:t>Therefore, most IV analysis will make stronger “point identifying assumptions”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91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32D6-1051-2240-924B-90D08323B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78444C0-5837-5149-8286-E93A4E2CB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863" y="1591449"/>
            <a:ext cx="5561335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A0CD3E-8553-9249-9D60-0ABC83108C53}"/>
              </a:ext>
            </a:extLst>
          </p:cNvPr>
          <p:cNvSpPr/>
          <p:nvPr/>
        </p:nvSpPr>
        <p:spPr>
          <a:xfrm>
            <a:off x="6672146" y="2939574"/>
            <a:ext cx="49139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rgbClr val="1C1D1E"/>
                </a:solidFill>
                <a:latin typeface="Open Sans" panose="020B0606030504020204" pitchFamily="34" charset="0"/>
              </a:rPr>
              <a:t>“Overall, our results suggest that while a bound-based analysis may be appealing due to its nonparametric nature, it is far more conservative in two-sample settings than in one-sample settings to get informative bounds on the causal exposure effect.”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1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C1C7-600A-CD47-B4CA-EB67A540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F1174B-8915-0341-B53E-C8A169B56D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9977" y="1357793"/>
                <a:ext cx="10515600" cy="4351338"/>
              </a:xfrm>
            </p:spPr>
            <p:txBody>
              <a:bodyPr/>
              <a:lstStyle/>
              <a:p>
                <a:r>
                  <a:rPr lang="en-GB"/>
                  <a:t>The individual causal effect is:</a:t>
                </a:r>
              </a:p>
              <a:p>
                <a:pPr marL="0" indent="0">
                  <a:buNone/>
                </a:pPr>
                <a:endParaRPr lang="en-GB" i="1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ICE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The average causal effect is: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ACE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ICE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/>
              </a:p>
              <a:p>
                <a:pPr marL="0" indent="0">
                  <a:buNone/>
                </a:pPr>
                <a:endParaRPr lang="en-US"/>
              </a:p>
              <a:p>
                <a:r>
                  <a:rPr lang="en-US"/>
                  <a:t>The Wald estimator is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F1174B-8915-0341-B53E-C8A169B56D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9977" y="1357793"/>
                <a:ext cx="10515600" cy="4351338"/>
              </a:xfrm>
              <a:blipFill>
                <a:blip r:embed="rId2"/>
                <a:stretch>
                  <a:fillRect l="-1043" t="-238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6581BC-8724-1D4E-878A-277B726A8F99}"/>
                  </a:ext>
                </a:extLst>
              </p:cNvPr>
              <p:cNvSpPr/>
              <p:nvPr/>
            </p:nvSpPr>
            <p:spPr>
              <a:xfrm>
                <a:off x="3441551" y="5709131"/>
                <a:ext cx="4777270" cy="758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ald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CE</m:t>
                              </m:r>
                            </m:sub>
                          </m:sSub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ITT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ITT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</m:e>
                          </m:acc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e>
                              </m:d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e>
                              </m:d>
                            </m:e>
                          </m:acc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6581BC-8724-1D4E-878A-277B726A8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551" y="5709131"/>
                <a:ext cx="4777270" cy="758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0149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166C1-3275-D94F-9CBD-65693CEAE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notation: compliance type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329FA7-840D-AB49-8125-44C379DB44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People can split into four categories: </a:t>
                </a:r>
              </a:p>
              <a:p>
                <a:r>
                  <a:rPr lang="en-US"/>
                  <a:t>Always takers, never takers, compliers and </a:t>
                </a:r>
                <a:r>
                  <a:rPr lang="en-US" err="1"/>
                  <a:t>defiers</a:t>
                </a:r>
                <a:r>
                  <a:rPr lang="en-US"/>
                  <a:t>, indicated:</a:t>
                </a:r>
              </a:p>
              <a:p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at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nt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co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de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GB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=1−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GB"/>
                      <m:t> </m:t>
                    </m:r>
                    <m:r>
                      <m:rPr>
                        <m:nor/>
                      </m:rPr>
                      <a:rPr lang="en-GB"/>
                      <m:t>for</m:t>
                    </m:r>
                    <m:r>
                      <m:rPr>
                        <m:nor/>
                      </m:rPr>
                      <a:rPr lang="en-GB"/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GB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329FA7-840D-AB49-8125-44C379DB44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99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5830-F64A-6047-9054-50CC18CCD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Homogenous treatment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C2E0F3-D121-2D41-B3B3-B8045A679B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Assumes that the individual level causal effect (ICE) is the same for everyone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ICE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ICE</m:t>
                        </m:r>
                      </m:e>
                      <m:sub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GB"/>
                  <a:t> for all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SP</m:t>
                        </m:r>
                      </m:sub>
                    </m:sSub>
                  </m:oMath>
                </a14:m>
                <a:r>
                  <a:rPr lang="en-GB"/>
                  <a:t>, where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/>
              </a:p>
              <a:p>
                <a:pPr lvl="1"/>
                <a:endParaRPr lang="en-US"/>
              </a:p>
              <a:p>
                <a:r>
                  <a:rPr lang="en-US"/>
                  <a:t>Under this assumption – the IV </a:t>
                </a:r>
                <a:r>
                  <a:rPr lang="en-US" err="1"/>
                  <a:t>estimand</a:t>
                </a:r>
                <a:r>
                  <a:rPr lang="en-US"/>
                  <a:t> will identify the ATE</a:t>
                </a:r>
              </a:p>
              <a:p>
                <a:endParaRPr lang="en-US"/>
              </a:p>
              <a:p>
                <a:r>
                  <a:rPr lang="en-US"/>
                  <a:t>However, not tenable for binary outcomes</a:t>
                </a:r>
              </a:p>
              <a:p>
                <a:r>
                  <a:rPr lang="en-US"/>
                  <a:t>Or if heterogenous treatment effects are thought to be likely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C2E0F3-D121-2D41-B3B3-B8045A679B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367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19911-6434-454D-91EA-BF85BF04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No effect modification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C87705-6C88-044A-89F5-0CAC5DCB16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/>
                  <a:t>The NEM assumption is also sufficient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Wald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CE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ACE</m:t>
                    </m:r>
                  </m:oMath>
                </a14:m>
                <a:r>
                  <a:rPr lang="en-GB"/>
                  <a:t> (Hernán &amp; Robins 2018). It requires that the following equality holds: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ICE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=1,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ICE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=0,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/>
                      <m:t>for</m:t>
                    </m:r>
                    <m:r>
                      <m:rPr>
                        <m:nor/>
                      </m:rPr>
                      <a:rPr lang="en-GB"/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    (12)</m:t>
                    </m:r>
                  </m:oMath>
                </a14:m>
                <a:r>
                  <a:rPr lang="en-GB"/>
                  <a:t>.</a:t>
                </a:r>
              </a:p>
              <a:p>
                <a:endParaRPr lang="en-US"/>
              </a:p>
              <a:p>
                <a:r>
                  <a:rPr lang="en-US"/>
                  <a:t>That is the effect of the exposure is not affected by the value of the instrument.</a:t>
                </a:r>
              </a:p>
              <a:p>
                <a:r>
                  <a:rPr lang="en-US"/>
                  <a:t>Can be used to identify causal odds- and risk-ratios</a:t>
                </a:r>
              </a:p>
              <a:p>
                <a:r>
                  <a:rPr lang="en-US"/>
                  <a:t>Identifies the effect of treatment on the treated Clarke &amp; Windmeijer (2012)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C87705-6C88-044A-89F5-0CAC5DCB16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r="-638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714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BA99-75C5-1C41-AE52-2D669D120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Instrument effect homogeneity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99E61F-B99D-CF40-838B-ED695A8F2C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GB"/>
                  <a:t>Another assumption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Wald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CE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ACE</m:t>
                    </m:r>
                  </m:oMath>
                </a14:m>
                <a:r>
                  <a:rPr lang="en-GB"/>
                  <a:t> is when the effect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 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is constant across everyone in the population. </a:t>
                </a:r>
              </a:p>
              <a:p>
                <a:endParaRPr lang="en-GB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GB"/>
                  <a:t> for all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at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nt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a:rPr lang="en-GB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de</m:t>
                        </m:r>
                      </m:e>
                    </m:d>
                  </m:oMath>
                </a14:m>
                <a:r>
                  <a:rPr lang="en-GB"/>
                  <a:t>, for all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SP</m:t>
                        </m:r>
                      </m:sub>
                    </m:sSub>
                  </m:oMath>
                </a14:m>
                <a:r>
                  <a:rPr lang="en-GB"/>
                  <a:t>, where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/>
                  <a:t>.</a:t>
                </a:r>
              </a:p>
              <a:p>
                <a:endParaRPr lang="en-US"/>
              </a:p>
              <a:p>
                <a:r>
                  <a:rPr lang="en-US"/>
                  <a:t>This assumption assumes that non-compliance is random with respect to ICE. </a:t>
                </a:r>
              </a:p>
              <a:p>
                <a:r>
                  <a:rPr lang="en-US"/>
                  <a:t>If instrument has the same effect on everyone, estimates will reflect a complete sample of ICE</a:t>
                </a:r>
              </a:p>
              <a:p>
                <a:r>
                  <a:rPr lang="en-US"/>
                  <a:t>This assumption is sufficient if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/>
                  <a:t> is continuous, or the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are binary</a:t>
                </a:r>
              </a:p>
              <a:p>
                <a:r>
                  <a:rPr lang="en-US"/>
                  <a:t>Not sufficient if the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/>
                  <a:t> is binary and the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is continuous, and the effect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/>
                  <a:t> on the outcome is non-linear.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99E61F-B99D-CF40-838B-ED695A8F2C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r="-1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465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03300-130C-154C-AB35-5E3673F8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Monotonicity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D3316-32D2-7A4F-B0C3-185E2A5AD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/>
                  <a:t>Assumes that the instrument always increases or always decreases the value of the exposure: </a:t>
                </a:r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Identifies the average effect of treatment in the compliers</a:t>
                </a:r>
              </a:p>
              <a:p>
                <a:r>
                  <a:rPr lang="en-US"/>
                  <a:t>The Local Average Treatment Effect or LATE.</a:t>
                </a:r>
              </a:p>
              <a:p>
                <a:pPr lvl="1"/>
                <a:r>
                  <a:rPr lang="en-US"/>
                  <a:t>The average causal effect (ACE) in compliers will not necessarily equal the ATE</a:t>
                </a:r>
              </a:p>
              <a:p>
                <a:pPr lvl="1"/>
                <a:r>
                  <a:rPr lang="en-US"/>
                  <a:t>Weighted average of effects in compliers</a:t>
                </a:r>
              </a:p>
              <a:p>
                <a:pPr lvl="1"/>
                <a:r>
                  <a:rPr lang="en-US"/>
                  <a:t>Sub-groups affected by the instruments have bigger weight</a:t>
                </a:r>
              </a:p>
              <a:p>
                <a:r>
                  <a:rPr lang="en-US" err="1"/>
                  <a:t>Imbens</a:t>
                </a:r>
                <a:r>
                  <a:rPr lang="en-US"/>
                  <a:t> and Angrist (1994)</a:t>
                </a:r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ED3316-32D2-7A4F-B0C3-185E2A5AD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840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8F27-63E0-E34B-96D2-1A3A0A2A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6. NOSH – no simultaneous heterogeneity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EBD70-93E9-6641-9D5A-BB67A6754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Figure 3: NOSH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NOSH requires that the heterogeneity in Z-X effects and X-Y effects (ICE), are independent</a:t>
                </a:r>
              </a:p>
              <a:p>
                <a:r>
                  <a:rPr lang="en-US"/>
                  <a:t>If there is a 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, then IV estimate will not equal the ATE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EEBD70-93E9-6641-9D5A-BB67A6754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FFE5B84-6454-C643-82B0-A358DCA32BCC}"/>
              </a:ext>
            </a:extLst>
          </p:cNvPr>
          <p:cNvSpPr txBox="1"/>
          <p:nvPr/>
        </p:nvSpPr>
        <p:spPr>
          <a:xfrm>
            <a:off x="1475232" y="2566416"/>
            <a:ext cx="1591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/>
              <a:t>Instrument</a:t>
            </a:r>
          </a:p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5E772-C703-6143-BB86-2D065DBDECCE}"/>
              </a:ext>
            </a:extLst>
          </p:cNvPr>
          <p:cNvSpPr txBox="1"/>
          <p:nvPr/>
        </p:nvSpPr>
        <p:spPr>
          <a:xfrm>
            <a:off x="4882896" y="2566416"/>
            <a:ext cx="159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/>
              <a:t>Exposure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9ED5B-BB2C-6349-AF03-DF3671CBB8CA}"/>
              </a:ext>
            </a:extLst>
          </p:cNvPr>
          <p:cNvSpPr txBox="1"/>
          <p:nvPr/>
        </p:nvSpPr>
        <p:spPr>
          <a:xfrm>
            <a:off x="8125968" y="2566416"/>
            <a:ext cx="1591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/>
              <a:t>Outcome</a:t>
            </a:r>
          </a:p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EE6FE6-D740-4C45-8A3B-62C73C6E1778}"/>
              </a:ext>
            </a:extLst>
          </p:cNvPr>
          <p:cNvCxnSpPr>
            <a:stCxn id="4" idx="3"/>
          </p:cNvCxnSpPr>
          <p:nvPr/>
        </p:nvCxnSpPr>
        <p:spPr>
          <a:xfrm>
            <a:off x="3066288" y="3028081"/>
            <a:ext cx="2164080" cy="0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9B70EA2-9B0E-1C49-9619-455EF94C02CB}"/>
              </a:ext>
            </a:extLst>
          </p:cNvPr>
          <p:cNvCxnSpPr/>
          <p:nvPr/>
        </p:nvCxnSpPr>
        <p:spPr>
          <a:xfrm>
            <a:off x="6284976" y="3028081"/>
            <a:ext cx="216408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8CB953E-D5AE-9549-AF8C-A0BD3557AA04}"/>
              </a:ext>
            </a:extLst>
          </p:cNvPr>
          <p:cNvSpPr txBox="1"/>
          <p:nvPr/>
        </p:nvSpPr>
        <p:spPr>
          <a:xfrm>
            <a:off x="6571488" y="1319492"/>
            <a:ext cx="159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Confounder</a:t>
            </a:r>
          </a:p>
          <a:p>
            <a:pPr algn="ctr"/>
            <a:r>
              <a:rPr lang="en-US"/>
              <a:t>(U)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741849-FE6C-2A43-95E1-3C5976CA63B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678424" y="1805386"/>
            <a:ext cx="1417320" cy="76103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EE8781-4074-E843-938E-04D3400CD1D4}"/>
              </a:ext>
            </a:extLst>
          </p:cNvPr>
          <p:cNvCxnSpPr>
            <a:endCxn id="6" idx="0"/>
          </p:cNvCxnSpPr>
          <p:nvPr/>
        </p:nvCxnSpPr>
        <p:spPr>
          <a:xfrm>
            <a:off x="7626096" y="1748037"/>
            <a:ext cx="1295400" cy="81837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84EB78-0337-FC42-ABC7-D0BCACEB2555}"/>
                  </a:ext>
                </a:extLst>
              </p:cNvPr>
              <p:cNvSpPr txBox="1"/>
              <p:nvPr/>
            </p:nvSpPr>
            <p:spPr>
              <a:xfrm>
                <a:off x="6803711" y="2157821"/>
                <a:ext cx="1180213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baseline="-2500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84EB78-0337-FC42-ABC7-D0BCACEB2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711" y="2157821"/>
                <a:ext cx="1180213" cy="573427"/>
              </a:xfrm>
              <a:prstGeom prst="rect">
                <a:avLst/>
              </a:prstGeom>
              <a:blipFill>
                <a:blip r:embed="rId3"/>
                <a:stretch>
                  <a:fillRect b="-24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241966-0F3F-C341-81C8-2C993256CD64}"/>
                  </a:ext>
                </a:extLst>
              </p:cNvPr>
              <p:cNvSpPr txBox="1"/>
              <p:nvPr/>
            </p:nvSpPr>
            <p:spPr>
              <a:xfrm>
                <a:off x="3502118" y="2058000"/>
                <a:ext cx="1631920" cy="573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GB" sz="3200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baseline="-2500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241966-0F3F-C341-81C8-2C993256C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2118" y="2058000"/>
                <a:ext cx="1631920" cy="573427"/>
              </a:xfrm>
              <a:prstGeom prst="rect">
                <a:avLst/>
              </a:prstGeom>
              <a:blipFill>
                <a:blip r:embed="rId4"/>
                <a:stretch>
                  <a:fillRect b="-24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993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7ED84-CF79-704E-9480-5CB6A39E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0BBFD29-BFB2-E94E-9786-FB1426C1D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819" y="1825625"/>
            <a:ext cx="7490362" cy="4351338"/>
          </a:xfrm>
        </p:spPr>
      </p:pic>
    </p:spTree>
    <p:extLst>
      <p:ext uri="{BB962C8B-B14F-4D97-AF65-F5344CB8AC3E}">
        <p14:creationId xmlns:p14="http://schemas.microsoft.com/office/powerpoint/2010/main" val="2631143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5441-F32A-9146-A2D7-5DAE1690B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8FB86B79-6073-094F-A463-F64B1C47E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439" y="2040673"/>
            <a:ext cx="12210527" cy="3914078"/>
          </a:xfrm>
        </p:spPr>
      </p:pic>
    </p:spTree>
    <p:extLst>
      <p:ext uri="{BB962C8B-B14F-4D97-AF65-F5344CB8AC3E}">
        <p14:creationId xmlns:p14="http://schemas.microsoft.com/office/powerpoint/2010/main" val="1625312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9618-DFBB-DB45-A7AE-FAAB5B55D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800" b="1"/>
              <a:t>Point identifying assumptions: </a:t>
            </a:r>
            <a:br>
              <a:rPr lang="en-US" sz="3800" b="1"/>
            </a:br>
            <a:r>
              <a:rPr lang="en-US" sz="3800" b="1" u="sng"/>
              <a:t>the fourth IV </a:t>
            </a:r>
            <a:r>
              <a:rPr lang="en-US" sz="3800" b="1"/>
              <a:t>assumption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CDF434-A480-1844-902C-70E24DB1212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52650" y="1825625"/>
          <a:ext cx="78867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>
                  <a:extLst>
                    <a:ext uri="{9D8B030D-6E8A-4147-A177-3AD203B41FA5}">
                      <a16:colId xmlns:a16="http://schemas.microsoft.com/office/drawing/2014/main" val="3139300997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502949065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123812677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075117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Assumption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Target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Relevant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456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1. Constant effect of the exposure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Average treatment 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Whole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Implausible for binary outcomes.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2. No effect modification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Average effect of treatment in the 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Those who are treated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306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3. Monotonicity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Local average treatment 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People who exposure was affected by the instrument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Unidentified sub-group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370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4. No simultaneous heterogeneity (NOSH)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Average treatment 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Whole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Validity depends on the correlation between the effects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27888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9869C9-662A-9048-9ACC-DFA59C7C07B8}"/>
              </a:ext>
            </a:extLst>
          </p:cNvPr>
          <p:cNvSpPr txBox="1"/>
          <p:nvPr/>
        </p:nvSpPr>
        <p:spPr>
          <a:xfrm>
            <a:off x="2232841" y="6397625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Other 4th IV assumptions are available…</a:t>
            </a:r>
          </a:p>
        </p:txBody>
      </p:sp>
    </p:spTree>
    <p:extLst>
      <p:ext uri="{BB962C8B-B14F-4D97-AF65-F5344CB8AC3E}">
        <p14:creationId xmlns:p14="http://schemas.microsoft.com/office/powerpoint/2010/main" val="950522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340A9918-C69C-7A4E-8568-8BD2F2E08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643" y="3429000"/>
            <a:ext cx="6474713" cy="3533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0250E4-BBA5-FA4A-B517-EFCDE8A5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Illustrative simulation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B8DD23-B5F7-D948-B232-FE2CC918B4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Binom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Binom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/>
                  <a:t>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1,2,3,4</m:t>
                        </m:r>
                      </m:e>
                    </m:d>
                  </m:oMath>
                </a14:m>
                <a:endParaRPr lang="en-GB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Binom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0.5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/>
                  <a:t>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1,2,3,4</m:t>
                        </m:r>
                      </m:e>
                    </m:d>
                  </m:oMath>
                </a14:m>
                <a:endParaRPr lang="en-GB"/>
              </a:p>
              <a:p>
                <a:endParaRPr lang="en-GB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B8DD23-B5F7-D948-B232-FE2CC918B4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239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35A17-A48F-9D45-9CA8-5F99155D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561757E1-4198-6C4A-A566-A2798C1FA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920" y="1699231"/>
            <a:ext cx="11208160" cy="4793644"/>
          </a:xfrm>
        </p:spPr>
      </p:pic>
    </p:spTree>
    <p:extLst>
      <p:ext uri="{BB962C8B-B14F-4D97-AF65-F5344CB8AC3E}">
        <p14:creationId xmlns:p14="http://schemas.microsoft.com/office/powerpoint/2010/main" val="3218161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98C6-EC19-724A-9852-480F96EE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b="1"/>
              <a:t>Figure 4: Median bias of two-stage least squares as an estimator of the ACE </a:t>
            </a:r>
            <a:endParaRPr lang="en-US" sz="3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B28AC6-792C-0542-B4AD-D6FDE19839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Homogeneous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effects.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Homogeneous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and heterogeneous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effects.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Heterogeneous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and homogeneous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effects.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Heterogeneous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effects, monotonicity violated, NOSH holds.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NOSH violated.</a:t>
                </a:r>
                <a:r>
                  <a:rPr lang="pt-BR"/>
                  <a:t> </a:t>
                </a:r>
                <a:endParaRPr lang="en-GB"/>
              </a:p>
              <a:p>
                <a:pPr marL="0" indent="0">
                  <a:buNone/>
                </a:pPr>
                <a:endParaRPr lang="en-GB"/>
              </a:p>
              <a:p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B28AC6-792C-0542-B4AD-D6FDE19839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068614" cy="4351338"/>
              </a:xfrm>
              <a:blipFill>
                <a:blip r:embed="rId2"/>
                <a:stretch>
                  <a:fillRect l="-2527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74C5F38-C888-C745-A903-96A8F1230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187" y="1552356"/>
            <a:ext cx="4582509" cy="454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78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F7FE-3E27-134D-9C4C-4CF7E52F3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b="1"/>
              <a:t>Figure 5: Median standard error</a:t>
            </a:r>
            <a:r>
              <a:rPr lang="en-GB" sz="3200"/>
              <a:t> </a:t>
            </a:r>
            <a:r>
              <a:rPr lang="en-GB" sz="3200" b="1"/>
              <a:t>of two-stage least squares as an estimator of the ACE </a:t>
            </a:r>
            <a:endParaRPr lang="en-US" sz="3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A173B-B19D-6740-99A8-1392D3D2AF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931979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Homogeneous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effects.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Homogeneous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and heterogeneous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effects.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Heterogeneous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and homogeneous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effects.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Heterogeneous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effects, monotonicity violated, NOSH holds.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NOSH violated.</a:t>
                </a: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0A173B-B19D-6740-99A8-1392D3D2AF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931979" cy="4351338"/>
              </a:xfrm>
              <a:blipFill>
                <a:blip r:embed="rId2"/>
                <a:stretch>
                  <a:fillRect l="-2596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C9EBC0E-70C3-D44C-9D6B-688ED825B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708149"/>
            <a:ext cx="4550979" cy="45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49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85D6-9DA6-7444-BCE9-AEEA36B21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b="1"/>
              <a:t>Figure 6: Coverage of two-stage least squares as an estimator of the ACE </a:t>
            </a:r>
            <a:endParaRPr lang="en-US" sz="3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538F07-5555-9141-8C3B-544D704A2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Homogeneous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effects.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Homogeneous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and heterogeneous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effects.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Heterogeneous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and homogeneous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effects.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Heterogeneous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effects, monotonicity violated, NOSH holds.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NOSH violated.</a:t>
                </a: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538F07-5555-9141-8C3B-544D704A2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2436" t="-3221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60043DE-64AC-B646-BAD7-50AA0B2F8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011" y="1690688"/>
            <a:ext cx="4815271" cy="471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094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1DE7-8C8F-914E-AB91-A47766EAF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b="1"/>
              <a:t>Figure 7: Rejection rate of two-stage least squares as an estimator of the ACE </a:t>
            </a:r>
            <a:endParaRPr lang="en-US" sz="3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D8284-17D7-3947-A68B-E9AEDEC451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383924" cy="4351338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Homogeneous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effects.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Homogeneous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and heterogeneous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effects.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Heterogeneous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and homogeneous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effects.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Heterogeneous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/>
                  <a:t>-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/>
                  <a:t> effects, monotonicity violated, NOSH holds.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/>
                  <a:t>NOSH violated.</a:t>
                </a:r>
                <a:endParaRPr lang="en-US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D8284-17D7-3947-A68B-E9AEDEC451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383924" cy="4351338"/>
              </a:xfrm>
              <a:blipFill>
                <a:blip r:embed="rId2"/>
                <a:stretch>
                  <a:fillRect l="-2378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F5BECD0-83D3-8E44-9542-3195BC482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246" y="1690688"/>
            <a:ext cx="5309257" cy="51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13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25BC-5546-4F45-9F75-A1C6E177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 of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F1E30-E966-6449-A527-2538085DC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IV estimate can equal ATE even if Homogeneity, NEM, monotonicity do not hold</a:t>
            </a:r>
          </a:p>
          <a:p>
            <a:r>
              <a:rPr lang="en-US"/>
              <a:t>If effect heterogeneity is independent then can still be unbiased</a:t>
            </a:r>
          </a:p>
          <a:p>
            <a:r>
              <a:rPr lang="en-US"/>
              <a:t>Bias requires violation of NOSH</a:t>
            </a:r>
          </a:p>
          <a:p>
            <a:endParaRPr lang="en-US"/>
          </a:p>
          <a:p>
            <a:r>
              <a:rPr lang="en-US"/>
              <a:t>How plausible NOSH?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78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CC340-5682-1F41-A898-1BE833EB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Figure 8 </a:t>
            </a:r>
            <a:r>
              <a:rPr lang="en-GB" b="1"/>
              <a:t>Mendelian randomization: the effect of BMI on coronary heart disease (Dale et al. (2017)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80842-4CD4-3144-9702-DBE8FEE83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35" y="2504191"/>
            <a:ext cx="10515600" cy="3980809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Under a constant treatment effect:</a:t>
            </a:r>
          </a:p>
          <a:p>
            <a:pPr lvl="1"/>
            <a:r>
              <a:rPr lang="en-US"/>
              <a:t>Identifies the average effect of BMI on CHD</a:t>
            </a:r>
          </a:p>
          <a:p>
            <a:r>
              <a:rPr lang="en-US"/>
              <a:t>Under monotonicity</a:t>
            </a:r>
          </a:p>
          <a:p>
            <a:pPr lvl="1"/>
            <a:r>
              <a:rPr lang="en-US"/>
              <a:t>Identifies a weighted local average treatment effect – gives greater weight to SNPs with bigger effects</a:t>
            </a:r>
          </a:p>
          <a:p>
            <a:pPr lvl="1"/>
            <a:r>
              <a:rPr lang="en-US"/>
              <a:t>Interpretation of estimates of effects of continuous exposures under monotonicity unclear </a:t>
            </a:r>
          </a:p>
          <a:p>
            <a:r>
              <a:rPr lang="en-US"/>
              <a:t>NOSH:</a:t>
            </a:r>
          </a:p>
          <a:p>
            <a:pPr lvl="1"/>
            <a:r>
              <a:rPr lang="en-US"/>
              <a:t>Heterogeneity in effect of instrument? </a:t>
            </a:r>
            <a:r>
              <a:rPr lang="en-US">
                <a:solidFill>
                  <a:srgbClr val="FFC000"/>
                </a:solidFill>
              </a:rPr>
              <a:t>Maybe (e.g. FTO)</a:t>
            </a:r>
          </a:p>
          <a:p>
            <a:pPr lvl="1"/>
            <a:r>
              <a:rPr lang="en-US"/>
              <a:t>Heterogeneity in effect of treatment? </a:t>
            </a:r>
            <a:r>
              <a:rPr lang="en-US">
                <a:solidFill>
                  <a:srgbClr val="FF0000"/>
                </a:solidFill>
              </a:rPr>
              <a:t>Yes (binary outcome/probably)</a:t>
            </a:r>
          </a:p>
          <a:p>
            <a:pPr lvl="1"/>
            <a:r>
              <a:rPr lang="en-US"/>
              <a:t>Is NOSH plausible? </a:t>
            </a:r>
            <a:r>
              <a:rPr lang="en-US">
                <a:solidFill>
                  <a:srgbClr val="FFC000"/>
                </a:solidFill>
              </a:rPr>
              <a:t>Maybe</a:t>
            </a:r>
          </a:p>
          <a:p>
            <a:pPr lvl="1"/>
            <a:endParaRPr lang="en-US">
              <a:solidFill>
                <a:srgbClr val="FFC000"/>
              </a:solidFill>
            </a:endParaRPr>
          </a:p>
          <a:p>
            <a:pPr lvl="1"/>
            <a:r>
              <a:rPr lang="en-US"/>
              <a:t>Is the heterogeneity in effect of SNPs on BMI and the effect of BMI on CHD likely to be dependent?</a:t>
            </a:r>
            <a:endParaRPr lang="en-US">
              <a:solidFill>
                <a:srgbClr val="FFC000"/>
              </a:solidFill>
            </a:endParaRPr>
          </a:p>
          <a:p>
            <a:pPr lvl="1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56550-71EE-8543-8005-18AFA877FD4B}"/>
              </a:ext>
            </a:extLst>
          </p:cNvPr>
          <p:cNvSpPr txBox="1"/>
          <p:nvPr/>
        </p:nvSpPr>
        <p:spPr>
          <a:xfrm>
            <a:off x="5758671" y="1560324"/>
            <a:ext cx="1430469" cy="231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FTO</a:t>
            </a:r>
            <a:endParaRPr lang="en-US" baseline="-25000"/>
          </a:p>
          <a:p>
            <a:pPr algn="ctr"/>
            <a:r>
              <a:rPr lang="en-US"/>
              <a:t>MC4R</a:t>
            </a:r>
            <a:endParaRPr lang="en-US" baseline="-25000"/>
          </a:p>
          <a:p>
            <a:pPr algn="ctr"/>
            <a:r>
              <a:rPr lang="en-US" baseline="-25000"/>
              <a:t>…</a:t>
            </a:r>
          </a:p>
          <a:p>
            <a:pPr algn="ctr"/>
            <a:r>
              <a:rPr lang="en-US" baseline="-25000"/>
              <a:t>…</a:t>
            </a:r>
          </a:p>
          <a:p>
            <a:pPr algn="ctr"/>
            <a:endParaRPr lang="en-US" baseline="-25000"/>
          </a:p>
          <a:p>
            <a:pPr algn="ctr"/>
            <a:endParaRPr lang="en-US" baseline="-25000"/>
          </a:p>
          <a:p>
            <a:pPr algn="ctr"/>
            <a:endParaRPr lang="en-US" baseline="-25000"/>
          </a:p>
          <a:p>
            <a:pPr algn="ctr"/>
            <a:r>
              <a:rPr lang="en-US"/>
              <a:t>BMI SNP</a:t>
            </a:r>
            <a:r>
              <a:rPr lang="en-US" baseline="-25000"/>
              <a:t>97</a:t>
            </a:r>
          </a:p>
          <a:p>
            <a:pPr algn="ctr"/>
            <a:endParaRPr lang="en-US" baseline="-25000"/>
          </a:p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F6B50-BB8D-634D-BAEE-18DD4BE62271}"/>
              </a:ext>
            </a:extLst>
          </p:cNvPr>
          <p:cNvSpPr txBox="1"/>
          <p:nvPr/>
        </p:nvSpPr>
        <p:spPr>
          <a:xfrm>
            <a:off x="7789073" y="2441386"/>
            <a:ext cx="1095096" cy="647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/>
              <a:t>BMI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8B7190-F64D-1145-8DB2-51A7329716FE}"/>
              </a:ext>
            </a:extLst>
          </p:cNvPr>
          <p:cNvSpPr txBox="1"/>
          <p:nvPr/>
        </p:nvSpPr>
        <p:spPr>
          <a:xfrm>
            <a:off x="10793676" y="2504191"/>
            <a:ext cx="1095096" cy="92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/>
              <a:t>CHD</a:t>
            </a:r>
          </a:p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0C350E-8B79-E54E-B968-D948E50B053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189140" y="2716335"/>
            <a:ext cx="732347" cy="103035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69ACE0-90B1-F440-91AB-B0EFB778CA0B}"/>
              </a:ext>
            </a:extLst>
          </p:cNvPr>
          <p:cNvCxnSpPr>
            <a:cxnSpLocks/>
          </p:cNvCxnSpPr>
          <p:nvPr/>
        </p:nvCxnSpPr>
        <p:spPr>
          <a:xfrm>
            <a:off x="9335142" y="2963242"/>
            <a:ext cx="148949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5ADC559-A568-1549-8E82-13E2A8549670}"/>
              </a:ext>
            </a:extLst>
          </p:cNvPr>
          <p:cNvSpPr txBox="1"/>
          <p:nvPr/>
        </p:nvSpPr>
        <p:spPr>
          <a:xfrm>
            <a:off x="8494230" y="1478086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Confounder</a:t>
            </a:r>
          </a:p>
          <a:p>
            <a:pPr algn="ctr"/>
            <a:r>
              <a:rPr lang="en-US"/>
              <a:t>(U)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5D65C9-CADC-7C47-99C6-36CF6ED0B988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8336621" y="1902904"/>
            <a:ext cx="547548" cy="53848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E7E74C-66B5-7242-AECA-12BFE285AB8C}"/>
              </a:ext>
            </a:extLst>
          </p:cNvPr>
          <p:cNvCxnSpPr>
            <a:cxnSpLocks/>
          </p:cNvCxnSpPr>
          <p:nvPr/>
        </p:nvCxnSpPr>
        <p:spPr>
          <a:xfrm>
            <a:off x="9810420" y="1904778"/>
            <a:ext cx="1543380" cy="8169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6AC042-1800-7D4E-93F9-5864F0937AE0}"/>
              </a:ext>
            </a:extLst>
          </p:cNvPr>
          <p:cNvCxnSpPr>
            <a:cxnSpLocks/>
          </p:cNvCxnSpPr>
          <p:nvPr/>
        </p:nvCxnSpPr>
        <p:spPr>
          <a:xfrm>
            <a:off x="6818666" y="2049062"/>
            <a:ext cx="1296725" cy="602049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5A597F-4140-444F-97DB-335EF2A35753}"/>
              </a:ext>
            </a:extLst>
          </p:cNvPr>
          <p:cNvCxnSpPr>
            <a:cxnSpLocks/>
          </p:cNvCxnSpPr>
          <p:nvPr/>
        </p:nvCxnSpPr>
        <p:spPr>
          <a:xfrm flipV="1">
            <a:off x="6961455" y="2963242"/>
            <a:ext cx="1059423" cy="195846"/>
          </a:xfrm>
          <a:prstGeom prst="straightConnector1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801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00441-3ADB-9646-91AD-05750647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678A024-F738-434A-AACD-49D65E05A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811" y="784909"/>
            <a:ext cx="8047232" cy="5288181"/>
          </a:xfrm>
        </p:spPr>
      </p:pic>
    </p:spTree>
    <p:extLst>
      <p:ext uri="{BB962C8B-B14F-4D97-AF65-F5344CB8AC3E}">
        <p14:creationId xmlns:p14="http://schemas.microsoft.com/office/powerpoint/2010/main" val="3642573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7A85-3C1C-3947-AE3D-6403C2E8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1FBC7-BAF6-0246-AB35-5A89D2131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NOSH requires independence of the:</a:t>
            </a:r>
          </a:p>
          <a:p>
            <a:pPr lvl="1"/>
            <a:r>
              <a:rPr lang="en-US"/>
              <a:t>Instrument-exposure heterogeneity</a:t>
            </a:r>
          </a:p>
          <a:p>
            <a:pPr lvl="1"/>
            <a:r>
              <a:rPr lang="en-US"/>
              <a:t>Exposure-outcome heterogeneity</a:t>
            </a:r>
          </a:p>
          <a:p>
            <a:endParaRPr lang="en-US"/>
          </a:p>
          <a:p>
            <a:r>
              <a:rPr lang="en-US"/>
              <a:t>NOSH identifies the average effect of treatment (ATE) even if constant treatment effect, NEM, and monotonicity are violated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Homogeneous treatment effects and NEM assumptions are special cases of NOSH</a:t>
            </a:r>
          </a:p>
          <a:p>
            <a:r>
              <a:rPr lang="en-US"/>
              <a:t>Monotonicity does not identify an ATE is not directly comparable to NOSH</a:t>
            </a:r>
          </a:p>
          <a:p>
            <a:r>
              <a:rPr lang="en-US" u="sng"/>
              <a:t>Untestable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397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DBC9B-3300-064C-9B48-78A71823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listening!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ED245-2BD6-B249-9E7B-0EF1617F2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Acknowledgements</a:t>
            </a:r>
          </a:p>
          <a:p>
            <a:pPr marL="0" indent="0">
              <a:buNone/>
            </a:pPr>
            <a:r>
              <a:rPr lang="en-US" b="1"/>
              <a:t>Co-authors</a:t>
            </a:r>
          </a:p>
          <a:p>
            <a:r>
              <a:rPr lang="en-US"/>
              <a:t>Fernando Hartwig in particular</a:t>
            </a:r>
          </a:p>
          <a:p>
            <a:r>
              <a:rPr lang="en-US"/>
              <a:t>George Davey Smith, </a:t>
            </a:r>
            <a:r>
              <a:rPr lang="en-US" err="1"/>
              <a:t>Linbo</a:t>
            </a:r>
            <a:r>
              <a:rPr lang="en-US"/>
              <a:t> Wang</a:t>
            </a:r>
          </a:p>
          <a:p>
            <a:pPr marL="0" indent="0">
              <a:buNone/>
            </a:pPr>
            <a:r>
              <a:rPr lang="en-US" b="1"/>
              <a:t>Funders</a:t>
            </a:r>
          </a:p>
          <a:p>
            <a:r>
              <a:rPr lang="en-GB"/>
              <a:t>The MRC and the University of Bristol support the MRC Integrative Epidemiology Unit [MC_UU_00011/1]. </a:t>
            </a:r>
          </a:p>
          <a:p>
            <a:r>
              <a:rPr lang="en-GB"/>
              <a:t>This work was supported by the ESRC via a Future Research Leaders grant [ES/N000757/1].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211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C9A1F-5D92-EE47-AE99-28EEAAC7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F42F2-FD95-D84C-861A-C700A53D9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/>
              <a:t>Swanson, S. A., Hernán, M. A., Miller, M., Robins, J. M. &amp; Richardson, T. S. Partial Identification of the Average Treatment Effect Using Instrumental Variables: Review of Methods for Binary Instruments, Treatments, and Outcomes. </a:t>
            </a:r>
            <a:r>
              <a:rPr lang="en-GB" i="1"/>
              <a:t>Journal of the American Statistical Association</a:t>
            </a:r>
            <a:r>
              <a:rPr lang="en-GB"/>
              <a:t> </a:t>
            </a:r>
            <a:r>
              <a:rPr lang="en-GB" b="1"/>
              <a:t>113</a:t>
            </a:r>
            <a:r>
              <a:rPr lang="en-GB"/>
              <a:t>, 933–947 (2018).</a:t>
            </a:r>
          </a:p>
          <a:p>
            <a:r>
              <a:rPr lang="en-GB"/>
              <a:t>Swanson, S. A. Can we see the forest for the IVs? Mendelian Randomization studies with multiple genetic variants. </a:t>
            </a:r>
            <a:r>
              <a:rPr lang="en-GB" i="1"/>
              <a:t>Epidemiology</a:t>
            </a:r>
            <a:r>
              <a:rPr lang="en-GB"/>
              <a:t> (2016). doi:</a:t>
            </a:r>
            <a:r>
              <a:rPr lang="en-GB">
                <a:hlinkClick r:id="rId2"/>
              </a:rPr>
              <a:t>10.1097/EDE.0000000000000558</a:t>
            </a:r>
            <a:endParaRPr lang="en-GB"/>
          </a:p>
          <a:p>
            <a:r>
              <a:rPr lang="en-GB" err="1"/>
              <a:t>Balke</a:t>
            </a:r>
            <a:r>
              <a:rPr lang="en-GB"/>
              <a:t>, A. &amp; Pearl, J. Bounds on Treatment Effects from Studies with Imperfect Compliance. </a:t>
            </a:r>
            <a:r>
              <a:rPr lang="en-GB" i="1"/>
              <a:t>Journal of the American Statistical Association</a:t>
            </a:r>
            <a:r>
              <a:rPr lang="en-GB"/>
              <a:t> </a:t>
            </a:r>
            <a:r>
              <a:rPr lang="en-GB" b="1"/>
              <a:t>92</a:t>
            </a:r>
            <a:r>
              <a:rPr lang="en-GB"/>
              <a:t>, 1171–1176 (1997).</a:t>
            </a:r>
          </a:p>
          <a:p>
            <a:r>
              <a:rPr lang="en-GB"/>
              <a:t>Palmer, T. M., </a:t>
            </a:r>
            <a:r>
              <a:rPr lang="en-GB" err="1"/>
              <a:t>Ramsahai</a:t>
            </a:r>
            <a:r>
              <a:rPr lang="en-GB"/>
              <a:t>, R. R., </a:t>
            </a:r>
            <a:r>
              <a:rPr lang="en-GB" err="1"/>
              <a:t>Didelez</a:t>
            </a:r>
            <a:r>
              <a:rPr lang="en-GB"/>
              <a:t>, V. &amp; Sheehan, N. A. Nonparametric bounds for the causal effect in a binary instrumental-variable model. </a:t>
            </a:r>
            <a:r>
              <a:rPr lang="en-GB" i="1"/>
              <a:t>Stata Journal</a:t>
            </a:r>
            <a:r>
              <a:rPr lang="en-GB"/>
              <a:t> </a:t>
            </a:r>
            <a:r>
              <a:rPr lang="en-GB" b="1"/>
              <a:t>11</a:t>
            </a:r>
            <a:r>
              <a:rPr lang="en-GB"/>
              <a:t>, 345–367 (2011).</a:t>
            </a:r>
          </a:p>
          <a:p>
            <a:r>
              <a:rPr lang="en-GB"/>
              <a:t>Sommer, A. </a:t>
            </a:r>
            <a:r>
              <a:rPr lang="en-GB" i="1"/>
              <a:t>et al.</a:t>
            </a:r>
            <a:r>
              <a:rPr lang="en-GB"/>
              <a:t> Impact of vitamin A supplementation on childhood mortality. A randomised controlled community trial. </a:t>
            </a:r>
            <a:r>
              <a:rPr lang="en-GB" i="1"/>
              <a:t>Lancet</a:t>
            </a:r>
            <a:r>
              <a:rPr lang="en-GB"/>
              <a:t> </a:t>
            </a:r>
            <a:r>
              <a:rPr lang="en-GB" b="1"/>
              <a:t>1</a:t>
            </a:r>
            <a:r>
              <a:rPr lang="en-GB"/>
              <a:t>, 1169–1173 (1986).</a:t>
            </a:r>
          </a:p>
          <a:p>
            <a:r>
              <a:rPr lang="en-GB"/>
              <a:t>Greenland, S. An introduction to instrumental variables for epidemiologists. </a:t>
            </a:r>
            <a:r>
              <a:rPr lang="en-GB" i="1" err="1"/>
              <a:t>Int</a:t>
            </a:r>
            <a:r>
              <a:rPr lang="en-GB" i="1"/>
              <a:t> J Epidemiol</a:t>
            </a:r>
            <a:r>
              <a:rPr lang="en-GB"/>
              <a:t> </a:t>
            </a:r>
            <a:r>
              <a:rPr lang="en-GB" b="1"/>
              <a:t>29</a:t>
            </a:r>
            <a:r>
              <a:rPr lang="en-GB"/>
              <a:t>, 722–729 (2000).</a:t>
            </a:r>
          </a:p>
          <a:p>
            <a:r>
              <a:rPr lang="en-GB"/>
              <a:t>Angrist, J. D. Lifetime earnings and the Vietnam era draft lottery: evidence from social security administrative records. </a:t>
            </a:r>
            <a:r>
              <a:rPr lang="en-GB" i="1"/>
              <a:t>The American Economic Review</a:t>
            </a:r>
            <a:r>
              <a:rPr lang="en-GB"/>
              <a:t> 313–336 (1990).</a:t>
            </a:r>
          </a:p>
          <a:p>
            <a:r>
              <a:rPr lang="en-GB"/>
              <a:t>Dale, C. E. </a:t>
            </a:r>
            <a:r>
              <a:rPr lang="en-GB" i="1"/>
              <a:t>et al.</a:t>
            </a:r>
            <a:r>
              <a:rPr lang="en-GB"/>
              <a:t> Causal Associations of Adiposity and Body Fat Distribution With Coronary Heart Disease, Stroke Subtypes, and Type 2 Diabetes Mellitus: A Mendelian Randomization Analysis. </a:t>
            </a:r>
            <a:r>
              <a:rPr lang="en-GB" i="1"/>
              <a:t>Circulation</a:t>
            </a:r>
            <a:r>
              <a:rPr lang="en-GB"/>
              <a:t> </a:t>
            </a:r>
            <a:r>
              <a:rPr lang="en-GB" b="1"/>
              <a:t>135</a:t>
            </a:r>
            <a:r>
              <a:rPr lang="en-GB"/>
              <a:t>, 2373–2388 (2017).</a:t>
            </a:r>
          </a:p>
          <a:p>
            <a:r>
              <a:rPr lang="en-GB"/>
              <a:t>Hernán, M. &amp; Robins, J. </a:t>
            </a:r>
            <a:r>
              <a:rPr lang="en-GB" i="1"/>
              <a:t>Causal Inference</a:t>
            </a:r>
            <a:r>
              <a:rPr lang="en-GB"/>
              <a:t>. (Boca Raton: Chapman &amp; Hall/CRC, forthcoming., 2018).</a:t>
            </a:r>
          </a:p>
          <a:p>
            <a:r>
              <a:rPr lang="en-GB"/>
              <a:t>Clarke, P. S. &amp; Windmeijer, F. Instrumental Variable Estimators for Binary Outcomes. </a:t>
            </a:r>
            <a:r>
              <a:rPr lang="en-GB" i="1"/>
              <a:t>Journal of the American Statistical Association</a:t>
            </a:r>
            <a:r>
              <a:rPr lang="en-GB"/>
              <a:t> </a:t>
            </a:r>
            <a:r>
              <a:rPr lang="en-GB" b="1"/>
              <a:t>107</a:t>
            </a:r>
            <a:r>
              <a:rPr lang="en-GB"/>
              <a:t>, 1638–1652 (2012).</a:t>
            </a:r>
          </a:p>
          <a:p>
            <a:r>
              <a:rPr lang="en-GB" err="1"/>
              <a:t>Imbens</a:t>
            </a:r>
            <a:r>
              <a:rPr lang="en-GB"/>
              <a:t>, G. W. &amp; Angrist, J. D. Identification and Estimation of Local Average Treatment Effects. </a:t>
            </a:r>
            <a:r>
              <a:rPr lang="en-GB" i="1" err="1"/>
              <a:t>Econometrica</a:t>
            </a:r>
            <a:r>
              <a:rPr lang="en-GB"/>
              <a:t> </a:t>
            </a:r>
            <a:r>
              <a:rPr lang="en-GB" b="1"/>
              <a:t>62</a:t>
            </a:r>
            <a:r>
              <a:rPr lang="en-GB"/>
              <a:t>, 467 (1994).</a:t>
            </a:r>
          </a:p>
          <a:p>
            <a:r>
              <a:rPr lang="en-US" err="1"/>
              <a:t>Linbo</a:t>
            </a:r>
            <a:r>
              <a:rPr lang="en-US"/>
              <a:t> Wang and Eric </a:t>
            </a:r>
            <a:r>
              <a:rPr lang="en-US" err="1"/>
              <a:t>Tchetgen</a:t>
            </a:r>
            <a:r>
              <a:rPr lang="en-US"/>
              <a:t> </a:t>
            </a:r>
            <a:r>
              <a:rPr lang="en-US" err="1"/>
              <a:t>Tchetgen</a:t>
            </a:r>
            <a:r>
              <a:rPr lang="en-US"/>
              <a:t> (2017+). </a:t>
            </a:r>
            <a:r>
              <a:rPr lang="en-US" u="sng">
                <a:hlinkClick r:id="rId3"/>
              </a:rPr>
              <a:t>Bounded, Efficient and Multiply Robust Estimation of Average Treatment Effects Using Instrumental Variables.</a:t>
            </a:r>
            <a:r>
              <a:rPr lang="en-US"/>
              <a:t> </a:t>
            </a:r>
            <a:r>
              <a:rPr lang="en-US" i="1"/>
              <a:t>Journal of the Royal Statistical Society: Series B, </a:t>
            </a:r>
            <a:r>
              <a:rPr lang="en-US"/>
              <a:t>to appear.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33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4F587-A207-B34A-9D4F-4FE641AF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7331EE5-6803-1A46-AA43-2C88F508A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708" y="1253331"/>
            <a:ext cx="7178584" cy="4351338"/>
          </a:xfrm>
        </p:spPr>
      </p:pic>
    </p:spTree>
    <p:extLst>
      <p:ext uri="{BB962C8B-B14F-4D97-AF65-F5344CB8AC3E}">
        <p14:creationId xmlns:p14="http://schemas.microsoft.com/office/powerpoint/2010/main" val="62680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FECE7-E335-E541-B9D0-CEDD9078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2D23CA-B5F7-0A45-ADF7-356958ACB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1904" y="1825625"/>
            <a:ext cx="6068192" cy="4351338"/>
          </a:xfrm>
        </p:spPr>
      </p:pic>
    </p:spTree>
    <p:extLst>
      <p:ext uri="{BB962C8B-B14F-4D97-AF65-F5344CB8AC3E}">
        <p14:creationId xmlns:p14="http://schemas.microsoft.com/office/powerpoint/2010/main" val="3991786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77EE-3CBB-FC4C-B97D-2B18C865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Mendelian randomization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582FA9-2AD4-6646-A57F-7E3E264F6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699" y="1550558"/>
            <a:ext cx="6565514" cy="4351338"/>
          </a:xfrm>
        </p:spPr>
      </p:pic>
    </p:spTree>
    <p:extLst>
      <p:ext uri="{BB962C8B-B14F-4D97-AF65-F5344CB8AC3E}">
        <p14:creationId xmlns:p14="http://schemas.microsoft.com/office/powerpoint/2010/main" val="783251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C77EE-3CBB-FC4C-B97D-2B18C865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Mendelian randomization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0582FA9-2AD4-6646-A57F-7E3E264F6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699" y="1550558"/>
            <a:ext cx="6565514" cy="4351338"/>
          </a:xfr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5E82F21-9C56-4042-A6E0-CD6A2BFF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221" y="1685494"/>
            <a:ext cx="7662400" cy="517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04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0345-65AE-314B-BE27-1C198C890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4DBFD0E-B83A-7842-A6D6-1B474549F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4870" y="1071834"/>
            <a:ext cx="7322260" cy="4714332"/>
          </a:xfrm>
        </p:spPr>
      </p:pic>
    </p:spTree>
    <p:extLst>
      <p:ext uri="{BB962C8B-B14F-4D97-AF65-F5344CB8AC3E}">
        <p14:creationId xmlns:p14="http://schemas.microsoft.com/office/powerpoint/2010/main" val="2778155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Average causal effect estimation via instrumental variables: the no simultaneous heterogeneity assumption </vt:lpstr>
      <vt:lpstr>Overview</vt:lpstr>
      <vt:lpstr>Background</vt:lpstr>
      <vt:lpstr>PowerPoint Presentation</vt:lpstr>
      <vt:lpstr>PowerPoint Presentation</vt:lpstr>
      <vt:lpstr>PowerPoint Presentation</vt:lpstr>
      <vt:lpstr>Mendelian randomization</vt:lpstr>
      <vt:lpstr>Mendelian randomization</vt:lpstr>
      <vt:lpstr>PowerPoint Presentation</vt:lpstr>
      <vt:lpstr>Motivation: MR and BMI and CHD</vt:lpstr>
      <vt:lpstr>Mendelian randomization is quite widely used:</vt:lpstr>
      <vt:lpstr>Summary</vt:lpstr>
      <vt:lpstr>2. Theory</vt:lpstr>
      <vt:lpstr>Figure 1: Instrumental variable assumptions</vt:lpstr>
      <vt:lpstr>Figure 2: Effect of BMI on Coronary Heart Disease</vt:lpstr>
      <vt:lpstr>The 4th instrumental variable assumptions</vt:lpstr>
      <vt:lpstr>Identification with no 4th IV assumption</vt:lpstr>
      <vt:lpstr>Balke-Pearl IV bounds</vt:lpstr>
      <vt:lpstr>Balke-Pearl IV bounds</vt:lpstr>
      <vt:lpstr>Balke-Pearl IV bounds</vt:lpstr>
      <vt:lpstr>IV Bounds</vt:lpstr>
      <vt:lpstr>PowerPoint Presentation</vt:lpstr>
      <vt:lpstr>Some notation</vt:lpstr>
      <vt:lpstr>More notation: compliance type</vt:lpstr>
      <vt:lpstr>2. Homogenous treatment effects</vt:lpstr>
      <vt:lpstr>3. No effect modification</vt:lpstr>
      <vt:lpstr>4. Instrument effect homogeneity</vt:lpstr>
      <vt:lpstr>5. Monotonicity</vt:lpstr>
      <vt:lpstr>6. NOSH – no simultaneous heterogeneity</vt:lpstr>
      <vt:lpstr>PowerPoint Presentation</vt:lpstr>
      <vt:lpstr>Point identifying assumptions:  the fourth IV assumption</vt:lpstr>
      <vt:lpstr>Illustrative simulation</vt:lpstr>
      <vt:lpstr>PowerPoint Presentation</vt:lpstr>
      <vt:lpstr>Figure 4: Median bias of two-stage least squares as an estimator of the ACE </vt:lpstr>
      <vt:lpstr>Figure 5: Median standard error of two-stage least squares as an estimator of the ACE </vt:lpstr>
      <vt:lpstr>Figure 6: Coverage of two-stage least squares as an estimator of the ACE </vt:lpstr>
      <vt:lpstr>Figure 7: Rejection rate of two-stage least squares as an estimator of the ACE </vt:lpstr>
      <vt:lpstr>Summary of simulations</vt:lpstr>
      <vt:lpstr>Figure 8 Mendelian randomization: the effect of BMI on coronary heart disease (Dale et al. (2017)</vt:lpstr>
      <vt:lpstr>Summary</vt:lpstr>
      <vt:lpstr>Thanks for listening!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Average causal effect estimation via instrumental variables: the no simultaneous heterogeneity assumption </dc:title>
  <dc:creator>Neil Davies</dc:creator>
  <cp:revision>1</cp:revision>
  <dcterms:created xsi:type="dcterms:W3CDTF">2019-01-22T14:39:30Z</dcterms:created>
  <dcterms:modified xsi:type="dcterms:W3CDTF">2022-04-12T13:07:03Z</dcterms:modified>
</cp:coreProperties>
</file>